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95" r:id="rId5"/>
    <p:sldId id="259" r:id="rId6"/>
    <p:sldId id="297" r:id="rId7"/>
    <p:sldId id="260" r:id="rId8"/>
    <p:sldId id="261" r:id="rId9"/>
    <p:sldId id="262" r:id="rId10"/>
    <p:sldId id="263" r:id="rId11"/>
    <p:sldId id="266" r:id="rId12"/>
    <p:sldId id="267" r:id="rId13"/>
    <p:sldId id="268" r:id="rId14"/>
    <p:sldId id="269" r:id="rId15"/>
    <p:sldId id="299" r:id="rId16"/>
    <p:sldId id="270" r:id="rId17"/>
    <p:sldId id="271" r:id="rId18"/>
    <p:sldId id="272" r:id="rId19"/>
    <p:sldId id="273" r:id="rId20"/>
    <p:sldId id="274" r:id="rId21"/>
    <p:sldId id="300" r:id="rId22"/>
    <p:sldId id="301" r:id="rId23"/>
    <p:sldId id="302" r:id="rId24"/>
    <p:sldId id="303" r:id="rId25"/>
    <p:sldId id="304" r:id="rId26"/>
    <p:sldId id="305" r:id="rId27"/>
    <p:sldId id="284" r:id="rId28"/>
    <p:sldId id="285" r:id="rId29"/>
    <p:sldId id="286" r:id="rId30"/>
    <p:sldId id="287" r:id="rId31"/>
    <p:sldId id="288" r:id="rId32"/>
    <p:sldId id="289" r:id="rId33"/>
    <p:sldId id="290" r:id="rId34"/>
    <p:sldId id="291" r:id="rId35"/>
    <p:sldId id="292" r:id="rId36"/>
    <p:sldId id="293" r:id="rId37"/>
    <p:sldId id="296" r:id="rId38"/>
    <p:sldId id="294"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7" autoAdjust="0"/>
    <p:restoredTop sz="94660"/>
  </p:normalViewPr>
  <p:slideViewPr>
    <p:cSldViewPr>
      <p:cViewPr varScale="1">
        <p:scale>
          <a:sx n="76" d="100"/>
          <a:sy n="76" d="100"/>
        </p:scale>
        <p:origin x="-108" y="-6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19.02.2015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19.02.2015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19.02.2015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19.02.2015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19.02.2015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19.02.2015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19.02.2015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19.02.2015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19.02.2015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19.02.2015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19.02.2015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t>19.02.2015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2204864"/>
            <a:ext cx="7488832" cy="2448272"/>
          </a:xfrm>
        </p:spPr>
        <p:txBody>
          <a:bodyPr/>
          <a:lstStyle/>
          <a:p>
            <a:pPr algn="ctr"/>
            <a:r>
              <a:rPr lang="ru-RU" sz="4000" b="1" dirty="0" smtClean="0"/>
              <a:t>Аттестация педагогических работников на соответствие занимаемой должности</a:t>
            </a:r>
            <a:endParaRPr lang="ru-RU" sz="4000" b="1" dirty="0"/>
          </a:p>
        </p:txBody>
      </p:sp>
      <p:sp>
        <p:nvSpPr>
          <p:cNvPr id="3" name="Подзаголовок 2"/>
          <p:cNvSpPr>
            <a:spLocks noGrp="1"/>
          </p:cNvSpPr>
          <p:nvPr>
            <p:ph type="subTitle" idx="1"/>
          </p:nvPr>
        </p:nvSpPr>
        <p:spPr>
          <a:xfrm>
            <a:off x="1763688" y="5733256"/>
            <a:ext cx="5637010" cy="882119"/>
          </a:xfrm>
        </p:spPr>
        <p:txBody>
          <a:bodyPr/>
          <a:lstStyle/>
          <a:p>
            <a:pPr algn="ctr"/>
            <a:r>
              <a:rPr lang="ru-RU" b="1" dirty="0" smtClean="0"/>
              <a:t>Ханты-Мансийск, 2015</a:t>
            </a:r>
            <a:endParaRPr lang="ru-RU" b="1" dirty="0"/>
          </a:p>
        </p:txBody>
      </p:sp>
      <p:sp>
        <p:nvSpPr>
          <p:cNvPr id="4" name="Прямоугольник 3"/>
          <p:cNvSpPr/>
          <p:nvPr/>
        </p:nvSpPr>
        <p:spPr>
          <a:xfrm>
            <a:off x="3419872" y="389836"/>
            <a:ext cx="4572000" cy="861774"/>
          </a:xfrm>
          <a:prstGeom prst="rect">
            <a:avLst/>
          </a:prstGeom>
        </p:spPr>
        <p:txBody>
          <a:bodyPr>
            <a:spAutoFit/>
          </a:bodyPr>
          <a:lstStyle/>
          <a:p>
            <a:pPr algn="ctr"/>
            <a:r>
              <a:rPr lang="ru-RU" sz="1400" b="1" dirty="0" smtClean="0">
                <a:solidFill>
                  <a:srgbClr val="002060"/>
                </a:solidFill>
              </a:rPr>
              <a:t>Общество </a:t>
            </a:r>
            <a:r>
              <a:rPr lang="ru-RU" sz="1400" b="1" dirty="0">
                <a:solidFill>
                  <a:srgbClr val="002060"/>
                </a:solidFill>
              </a:rPr>
              <a:t>с ограниченной ответственностью</a:t>
            </a:r>
          </a:p>
          <a:p>
            <a:pPr algn="ctr"/>
            <a:r>
              <a:rPr lang="ru-RU" b="1" dirty="0">
                <a:solidFill>
                  <a:srgbClr val="002060"/>
                </a:solidFill>
              </a:rPr>
              <a:t>ИНТЕРАКТИВНЫЕ ОБРАЗОВАТЕЛЬНЫЕ </a:t>
            </a:r>
            <a:endParaRPr lang="en-US" b="1" dirty="0">
              <a:solidFill>
                <a:srgbClr val="002060"/>
              </a:solidFill>
            </a:endParaRPr>
          </a:p>
          <a:p>
            <a:pPr algn="ctr"/>
            <a:r>
              <a:rPr lang="ru-RU" b="1" dirty="0">
                <a:solidFill>
                  <a:srgbClr val="002060"/>
                </a:solidFill>
              </a:rPr>
              <a:t>ТЕХНОЛОГИИ</a:t>
            </a:r>
          </a:p>
        </p:txBody>
      </p:sp>
      <p:pic>
        <p:nvPicPr>
          <p:cNvPr id="5" name="Рисунок 4" descr="C:\Users\Администратор\Desktop\ООО ИОТ\11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136647"/>
            <a:ext cx="1386076" cy="1368152"/>
          </a:xfrm>
          <a:prstGeom prst="rect">
            <a:avLst/>
          </a:prstGeom>
          <a:noFill/>
          <a:ln>
            <a:noFill/>
          </a:ln>
        </p:spPr>
      </p:pic>
    </p:spTree>
    <p:extLst>
      <p:ext uri="{BB962C8B-B14F-4D97-AF65-F5344CB8AC3E}">
        <p14:creationId xmlns:p14="http://schemas.microsoft.com/office/powerpoint/2010/main" val="967896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9147"/>
            <a:ext cx="7818072" cy="1105597"/>
          </a:xfrm>
        </p:spPr>
        <p:txBody>
          <a:bodyPr>
            <a:normAutofit fontScale="90000"/>
          </a:bodyPr>
          <a:lstStyle/>
          <a:p>
            <a:r>
              <a:rPr lang="ru-RU" sz="2800" b="1" dirty="0" smtClean="0"/>
              <a:t>Аттестация на соответствие занимаемым должностям не проводится в отношении педагогических работников (п. 22 Порядка): </a:t>
            </a:r>
            <a:endParaRPr lang="ru-RU" sz="2800" b="1" dirty="0"/>
          </a:p>
        </p:txBody>
      </p:sp>
      <p:sp>
        <p:nvSpPr>
          <p:cNvPr id="3" name="Объект 2"/>
          <p:cNvSpPr>
            <a:spLocks noGrp="1"/>
          </p:cNvSpPr>
          <p:nvPr>
            <p:ph idx="1"/>
          </p:nvPr>
        </p:nvSpPr>
        <p:spPr>
          <a:xfrm>
            <a:off x="1187624" y="1340768"/>
            <a:ext cx="7704856" cy="5256584"/>
          </a:xfrm>
        </p:spPr>
        <p:txBody>
          <a:bodyPr>
            <a:normAutofit fontScale="77500" lnSpcReduction="20000"/>
          </a:bodyPr>
          <a:lstStyle/>
          <a:p>
            <a:r>
              <a:rPr lang="ru-RU" b="1" dirty="0" smtClean="0">
                <a:solidFill>
                  <a:schemeClr val="accent6">
                    <a:lumMod val="75000"/>
                  </a:schemeClr>
                </a:solidFill>
              </a:rPr>
              <a:t>Имеющих квалификационные категории (первую или высшую)</a:t>
            </a:r>
          </a:p>
          <a:p>
            <a:r>
              <a:rPr lang="ru-RU" b="1" dirty="0" smtClean="0">
                <a:solidFill>
                  <a:schemeClr val="accent6">
                    <a:lumMod val="75000"/>
                  </a:schemeClr>
                </a:solidFill>
              </a:rPr>
              <a:t>Проработавших в занимаемой должности менее 2 лет</a:t>
            </a:r>
          </a:p>
          <a:p>
            <a:r>
              <a:rPr lang="ru-RU" b="1" dirty="0" smtClean="0">
                <a:solidFill>
                  <a:schemeClr val="accent6">
                    <a:lumMod val="75000"/>
                  </a:schemeClr>
                </a:solidFill>
              </a:rPr>
              <a:t>После получения среднего или высшего профессионального образования</a:t>
            </a:r>
          </a:p>
          <a:p>
            <a:pPr marL="82296" indent="0">
              <a:buNone/>
            </a:pPr>
            <a:r>
              <a:rPr lang="ru-RU" b="1" i="1" u="sng" dirty="0" smtClean="0">
                <a:solidFill>
                  <a:srgbClr val="FF0000"/>
                </a:solidFill>
              </a:rPr>
              <a:t>А также:</a:t>
            </a:r>
          </a:p>
          <a:p>
            <a:r>
              <a:rPr lang="ru-RU" b="1" dirty="0" smtClean="0">
                <a:solidFill>
                  <a:schemeClr val="accent6">
                    <a:lumMod val="75000"/>
                  </a:schemeClr>
                </a:solidFill>
              </a:rPr>
              <a:t>Беременные женщины</a:t>
            </a:r>
          </a:p>
          <a:p>
            <a:r>
              <a:rPr lang="ru-RU" b="1" dirty="0" smtClean="0">
                <a:solidFill>
                  <a:schemeClr val="accent6">
                    <a:lumMod val="75000"/>
                  </a:schemeClr>
                </a:solidFill>
              </a:rPr>
              <a:t>Женщины</a:t>
            </a:r>
            <a:r>
              <a:rPr lang="ru-RU" b="1" dirty="0">
                <a:solidFill>
                  <a:schemeClr val="accent6">
                    <a:lumMod val="75000"/>
                  </a:schemeClr>
                </a:solidFill>
              </a:rPr>
              <a:t>, находящиеся в отпуске по беременности и </a:t>
            </a:r>
            <a:r>
              <a:rPr lang="ru-RU" b="1" dirty="0" smtClean="0">
                <a:solidFill>
                  <a:schemeClr val="accent6">
                    <a:lumMod val="75000"/>
                  </a:schemeClr>
                </a:solidFill>
              </a:rPr>
              <a:t>родам</a:t>
            </a:r>
          </a:p>
          <a:p>
            <a:r>
              <a:rPr lang="ru-RU" b="1" dirty="0" smtClean="0">
                <a:solidFill>
                  <a:schemeClr val="accent6">
                    <a:lumMod val="75000"/>
                  </a:schemeClr>
                </a:solidFill>
              </a:rPr>
              <a:t>Лица</a:t>
            </a:r>
            <a:r>
              <a:rPr lang="ru-RU" b="1" dirty="0">
                <a:solidFill>
                  <a:schemeClr val="accent6">
                    <a:lumMod val="75000"/>
                  </a:schemeClr>
                </a:solidFill>
              </a:rPr>
              <a:t>, находящиеся в отпуске по уходу за ребенком до достижения им возраста трех </a:t>
            </a:r>
            <a:r>
              <a:rPr lang="ru-RU" b="1" dirty="0" smtClean="0">
                <a:solidFill>
                  <a:schemeClr val="accent6">
                    <a:lumMod val="75000"/>
                  </a:schemeClr>
                </a:solidFill>
              </a:rPr>
              <a:t>лет</a:t>
            </a:r>
          </a:p>
          <a:p>
            <a:r>
              <a:rPr lang="ru-RU" b="1" dirty="0" smtClean="0">
                <a:solidFill>
                  <a:schemeClr val="accent6">
                    <a:lumMod val="75000"/>
                  </a:schemeClr>
                </a:solidFill>
              </a:rPr>
              <a:t>Педагогические </a:t>
            </a:r>
            <a:r>
              <a:rPr lang="ru-RU" b="1" dirty="0">
                <a:solidFill>
                  <a:schemeClr val="accent6">
                    <a:lumMod val="75000"/>
                  </a:schemeClr>
                </a:solidFill>
              </a:rPr>
              <a:t>работники, отсутствовавшие на рабочем месте более четырех месяцев подряд в связи с заболеванием</a:t>
            </a:r>
            <a:endParaRPr lang="ru-RU" b="1" dirty="0" smtClean="0">
              <a:solidFill>
                <a:schemeClr val="accent6">
                  <a:lumMod val="75000"/>
                </a:schemeClr>
              </a:solidFill>
            </a:endParaRPr>
          </a:p>
          <a:p>
            <a:endParaRPr lang="ru-RU" dirty="0"/>
          </a:p>
        </p:txBody>
      </p:sp>
    </p:spTree>
    <p:extLst>
      <p:ext uri="{BB962C8B-B14F-4D97-AF65-F5344CB8AC3E}">
        <p14:creationId xmlns:p14="http://schemas.microsoft.com/office/powerpoint/2010/main" val="113270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404664"/>
            <a:ext cx="7498080" cy="5904656"/>
          </a:xfrm>
        </p:spPr>
        <p:txBody>
          <a:bodyPr>
            <a:normAutofit fontScale="90000"/>
          </a:bodyPr>
          <a:lstStyle/>
          <a:p>
            <a:r>
              <a:rPr lang="ru-RU" sz="3100" b="1" dirty="0" smtClean="0">
                <a:effectLst/>
              </a:rPr>
              <a:t/>
            </a:r>
            <a:br>
              <a:rPr lang="ru-RU" sz="3100" b="1" dirty="0" smtClean="0">
                <a:effectLst/>
              </a:rPr>
            </a:br>
            <a:r>
              <a:rPr lang="ru-RU" sz="3100" b="1" dirty="0">
                <a:effectLst/>
              </a:rPr>
              <a:t/>
            </a:r>
            <a:br>
              <a:rPr lang="ru-RU" sz="3100" b="1" dirty="0">
                <a:effectLst/>
              </a:rPr>
            </a:br>
            <a:r>
              <a:rPr lang="ru-RU" sz="3100" b="1" dirty="0" smtClean="0">
                <a:effectLst/>
              </a:rPr>
              <a:t/>
            </a:r>
            <a:br>
              <a:rPr lang="ru-RU" sz="3100" b="1" dirty="0" smtClean="0">
                <a:effectLst/>
              </a:rPr>
            </a:br>
            <a:r>
              <a:rPr lang="ru-RU" sz="4000" b="1" dirty="0" smtClean="0">
                <a:effectLst/>
              </a:rPr>
              <a:t>Предложения </a:t>
            </a:r>
            <a:r>
              <a:rPr lang="ru-RU" sz="4000" b="1" dirty="0">
                <a:effectLst/>
              </a:rPr>
              <a:t>о возможности проведении для педагогических работников внеочередной </a:t>
            </a:r>
            <a:r>
              <a:rPr lang="ru-RU" sz="4000" b="1" dirty="0" smtClean="0">
                <a:effectLst/>
              </a:rPr>
              <a:t>аттестации </a:t>
            </a:r>
            <a:r>
              <a:rPr lang="ru-RU" sz="4000" b="1" u="sng" dirty="0" smtClean="0">
                <a:solidFill>
                  <a:srgbClr val="FF0000"/>
                </a:solidFill>
                <a:effectLst/>
              </a:rPr>
              <a:t>поддержки </a:t>
            </a:r>
            <a:r>
              <a:rPr lang="ru-RU" sz="4000" b="1" u="sng" dirty="0">
                <a:solidFill>
                  <a:srgbClr val="FF0000"/>
                </a:solidFill>
                <a:effectLst/>
              </a:rPr>
              <a:t>не нашли из-за отсутствия правовых оснований. </a:t>
            </a:r>
            <a:r>
              <a:rPr lang="ru-RU" u="sng" dirty="0">
                <a:solidFill>
                  <a:srgbClr val="FF0000"/>
                </a:solidFill>
                <a:effectLst/>
              </a:rPr>
              <a:t/>
            </a:r>
            <a:br>
              <a:rPr lang="ru-RU" u="sng" dirty="0">
                <a:solidFill>
                  <a:srgbClr val="FF0000"/>
                </a:solidFill>
                <a:effectLst/>
              </a:rPr>
            </a:br>
            <a:r>
              <a:rPr lang="ru-RU" u="sng" dirty="0" smtClean="0">
                <a:effectLst/>
              </a:rPr>
              <a:t/>
            </a:r>
            <a:br>
              <a:rPr lang="ru-RU" u="sng" dirty="0" smtClean="0">
                <a:effectLst/>
              </a:rPr>
            </a:br>
            <a:r>
              <a:rPr lang="ru-RU" sz="2800" b="1" dirty="0" smtClean="0">
                <a:solidFill>
                  <a:srgbClr val="FF0000"/>
                </a:solidFill>
                <a:effectLst/>
              </a:rPr>
              <a:t>Решение: </a:t>
            </a:r>
            <a:r>
              <a:rPr lang="ru-RU" sz="2800" b="1" dirty="0" smtClean="0">
                <a:solidFill>
                  <a:schemeClr val="accent6">
                    <a:lumMod val="75000"/>
                  </a:schemeClr>
                </a:solidFill>
                <a:effectLst/>
              </a:rPr>
              <a:t>применение статьи 192 ТК РФ (дисциплинарное взыскание)</a:t>
            </a:r>
            <a:r>
              <a:rPr lang="ru-RU" dirty="0" smtClean="0">
                <a:effectLst/>
              </a:rPr>
              <a:t/>
            </a:r>
            <a:br>
              <a:rPr lang="ru-RU" dirty="0" smtClean="0">
                <a:effectLst/>
              </a:rPr>
            </a:br>
            <a:r>
              <a:rPr lang="ru-RU" dirty="0">
                <a:effectLst/>
              </a:rPr>
              <a:t/>
            </a:r>
            <a:br>
              <a:rPr lang="ru-RU" dirty="0">
                <a:effectLst/>
              </a:rPr>
            </a:br>
            <a:endParaRPr lang="ru-RU" dirty="0"/>
          </a:p>
        </p:txBody>
      </p:sp>
    </p:spTree>
    <p:extLst>
      <p:ext uri="{BB962C8B-B14F-4D97-AF65-F5344CB8AC3E}">
        <p14:creationId xmlns:p14="http://schemas.microsoft.com/office/powerpoint/2010/main" val="3526176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16632"/>
            <a:ext cx="7818072" cy="6741368"/>
          </a:xfrm>
        </p:spPr>
        <p:txBody>
          <a:bodyPr>
            <a:normAutofit fontScale="90000"/>
          </a:bodyPr>
          <a:lstStyle/>
          <a:p>
            <a:r>
              <a:rPr lang="ru-RU" sz="2600" b="1" i="1" u="sng" dirty="0">
                <a:solidFill>
                  <a:srgbClr val="FF0000"/>
                </a:solidFill>
                <a:effectLst/>
              </a:rPr>
              <a:t>ВОПРОС: </a:t>
            </a:r>
            <a:r>
              <a:rPr lang="ru-RU" sz="2600" b="1" dirty="0">
                <a:solidFill>
                  <a:schemeClr val="accent6">
                    <a:lumMod val="75000"/>
                  </a:schemeClr>
                </a:solidFill>
                <a:effectLst/>
              </a:rPr>
              <a:t>Должна ли проводиться аттестационными комиссиями организаций аттестация педагогических работника в целях подтверждения соответствия занимаемой должности, если она была проведена аттестационными комиссиями до 1 сентября 2013 года</a:t>
            </a:r>
            <a:r>
              <a:rPr lang="ru-RU" sz="2600" b="1" dirty="0" smtClean="0">
                <a:solidFill>
                  <a:schemeClr val="accent6">
                    <a:lumMod val="75000"/>
                  </a:schemeClr>
                </a:solidFill>
                <a:effectLst/>
              </a:rPr>
              <a:t>?</a:t>
            </a:r>
            <a:r>
              <a:rPr lang="ru-RU" sz="2600" b="1" i="1" dirty="0" smtClean="0">
                <a:solidFill>
                  <a:schemeClr val="accent6">
                    <a:lumMod val="75000"/>
                  </a:schemeClr>
                </a:solidFill>
                <a:effectLst/>
              </a:rPr>
              <a:t/>
            </a:r>
            <a:br>
              <a:rPr lang="ru-RU" sz="2600" b="1" i="1" dirty="0" smtClean="0">
                <a:solidFill>
                  <a:schemeClr val="accent6">
                    <a:lumMod val="75000"/>
                  </a:schemeClr>
                </a:solidFill>
                <a:effectLst/>
              </a:rPr>
            </a:br>
            <a:r>
              <a:rPr lang="ru-RU" sz="2600" b="1" dirty="0">
                <a:solidFill>
                  <a:schemeClr val="accent6">
                    <a:lumMod val="75000"/>
                  </a:schemeClr>
                </a:solidFill>
                <a:effectLst/>
              </a:rPr>
              <a:t/>
            </a:r>
            <a:br>
              <a:rPr lang="ru-RU" sz="2600" b="1" dirty="0">
                <a:solidFill>
                  <a:schemeClr val="accent6">
                    <a:lumMod val="75000"/>
                  </a:schemeClr>
                </a:solidFill>
                <a:effectLst/>
              </a:rPr>
            </a:br>
            <a:r>
              <a:rPr lang="ru-RU" sz="2600" b="1" u="sng" dirty="0">
                <a:solidFill>
                  <a:srgbClr val="FF0000"/>
                </a:solidFill>
                <a:effectLst/>
              </a:rPr>
              <a:t>ОТВЕТ: </a:t>
            </a:r>
            <a:r>
              <a:rPr lang="ru-RU" sz="2600" b="1" dirty="0">
                <a:solidFill>
                  <a:schemeClr val="accent6">
                    <a:lumMod val="75000"/>
                  </a:schemeClr>
                </a:solidFill>
                <a:effectLst/>
              </a:rPr>
              <a:t>По ранее действовавшему порядку аттестации аттестация с целью подтверждения соответствия педагогических работников занимаемой должности проводилась один раз в 5 лет. </a:t>
            </a:r>
            <a:br>
              <a:rPr lang="ru-RU" sz="2600" b="1" dirty="0">
                <a:solidFill>
                  <a:schemeClr val="accent6">
                    <a:lumMod val="75000"/>
                  </a:schemeClr>
                </a:solidFill>
                <a:effectLst/>
              </a:rPr>
            </a:br>
            <a:r>
              <a:rPr lang="ru-RU" sz="2600" b="1" dirty="0">
                <a:solidFill>
                  <a:schemeClr val="accent6">
                    <a:lumMod val="75000"/>
                  </a:schemeClr>
                </a:solidFill>
                <a:effectLst/>
              </a:rPr>
              <a:t>Следовательно, в течение 5-летнего срока со дня принятия решения соответствующей аттестационной комиссией работодатель не должен проводить аттестацию таких педагогических работников, поскольку внеочередной характер проведения такой аттестации не предусмотрен Порядком аттестации, утвержденным приказом </a:t>
            </a:r>
            <a:r>
              <a:rPr lang="ru-RU" sz="2600" b="1" dirty="0" err="1">
                <a:solidFill>
                  <a:schemeClr val="accent6">
                    <a:lumMod val="75000"/>
                  </a:schemeClr>
                </a:solidFill>
                <a:effectLst/>
              </a:rPr>
              <a:t>Минобрнауки</a:t>
            </a:r>
            <a:r>
              <a:rPr lang="ru-RU" sz="2600" b="1" dirty="0">
                <a:solidFill>
                  <a:schemeClr val="accent6">
                    <a:lumMod val="75000"/>
                  </a:schemeClr>
                </a:solidFill>
                <a:effectLst/>
              </a:rPr>
              <a:t> России от 7 апреля 2014 г. № 276. </a:t>
            </a:r>
            <a:r>
              <a:rPr lang="ru-RU" sz="1600" b="1" dirty="0">
                <a:effectLst/>
              </a:rPr>
              <a:t/>
            </a:r>
            <a:br>
              <a:rPr lang="ru-RU" sz="1600" b="1" dirty="0">
                <a:effectLst/>
              </a:rPr>
            </a:br>
            <a:endParaRPr lang="ru-RU" sz="1600" b="1" dirty="0"/>
          </a:p>
        </p:txBody>
      </p:sp>
    </p:spTree>
    <p:extLst>
      <p:ext uri="{BB962C8B-B14F-4D97-AF65-F5344CB8AC3E}">
        <p14:creationId xmlns:p14="http://schemas.microsoft.com/office/powerpoint/2010/main" val="1025861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16632"/>
            <a:ext cx="8172400" cy="6741368"/>
          </a:xfrm>
        </p:spPr>
        <p:txBody>
          <a:bodyPr>
            <a:noAutofit/>
          </a:bodyPr>
          <a:lstStyle/>
          <a:p>
            <a:r>
              <a:rPr lang="ru-RU" sz="1750" b="1" i="1" u="sng" dirty="0">
                <a:solidFill>
                  <a:srgbClr val="FF0000"/>
                </a:solidFill>
                <a:effectLst/>
              </a:rPr>
              <a:t>ВОПРОС:</a:t>
            </a:r>
            <a:r>
              <a:rPr lang="ru-RU" sz="1750" b="1" i="1" dirty="0">
                <a:effectLst/>
              </a:rPr>
              <a:t> </a:t>
            </a:r>
            <a:r>
              <a:rPr lang="ru-RU" sz="1750" b="1" dirty="0">
                <a:solidFill>
                  <a:schemeClr val="accent6">
                    <a:lumMod val="75000"/>
                  </a:schemeClr>
                </a:solidFill>
                <a:effectLst/>
              </a:rPr>
              <a:t>Кто определяет необходимость и сроки представления педагогических работников для прохождения ими аттестации в целях подтверждения соответствия занимаемой должности? </a:t>
            </a:r>
            <a:r>
              <a:rPr lang="ru-RU" sz="1750" b="1" dirty="0" smtClean="0">
                <a:solidFill>
                  <a:schemeClr val="accent6">
                    <a:lumMod val="75000"/>
                  </a:schemeClr>
                </a:solidFill>
                <a:effectLst/>
              </a:rPr>
              <a:t>Если </a:t>
            </a:r>
            <a:r>
              <a:rPr lang="ru-RU" sz="1750" b="1" dirty="0">
                <a:solidFill>
                  <a:schemeClr val="accent6">
                    <a:lumMod val="75000"/>
                  </a:schemeClr>
                </a:solidFill>
                <a:effectLst/>
              </a:rPr>
              <a:t>у педагогического работника истек срок действия квалификационной категории, и он не обратился в аттестационную комиссию для прохождения аттестации в целях установления квалификационной категории, то в какой срок работодатель должен подготовить и направить в аттестационную комиссию организации представление для прохождения педагогическим работником аттестации с целью подтверждения соответствия им занимаемой должности</a:t>
            </a:r>
            <a:r>
              <a:rPr lang="ru-RU" sz="1750" b="1" dirty="0" smtClean="0">
                <a:solidFill>
                  <a:schemeClr val="accent6">
                    <a:lumMod val="75000"/>
                  </a:schemeClr>
                </a:solidFill>
                <a:effectLst/>
              </a:rPr>
              <a:t>?</a:t>
            </a:r>
            <a:r>
              <a:rPr lang="ru-RU" sz="1750" b="1" i="1" dirty="0" smtClean="0">
                <a:solidFill>
                  <a:schemeClr val="accent6">
                    <a:lumMod val="75000"/>
                  </a:schemeClr>
                </a:solidFill>
                <a:effectLst/>
              </a:rPr>
              <a:t/>
            </a:r>
            <a:br>
              <a:rPr lang="ru-RU" sz="1750" b="1" i="1" dirty="0" smtClean="0">
                <a:solidFill>
                  <a:schemeClr val="accent6">
                    <a:lumMod val="75000"/>
                  </a:schemeClr>
                </a:solidFill>
                <a:effectLst/>
              </a:rPr>
            </a:br>
            <a:r>
              <a:rPr lang="ru-RU" sz="1750" b="1" dirty="0">
                <a:effectLst/>
              </a:rPr>
              <a:t/>
            </a:r>
            <a:br>
              <a:rPr lang="ru-RU" sz="1750" b="1" dirty="0">
                <a:effectLst/>
              </a:rPr>
            </a:br>
            <a:r>
              <a:rPr lang="ru-RU" sz="1750" b="1" u="sng" dirty="0">
                <a:solidFill>
                  <a:srgbClr val="FF0000"/>
                </a:solidFill>
                <a:effectLst/>
              </a:rPr>
              <a:t>ОТВЕТ:</a:t>
            </a:r>
            <a:r>
              <a:rPr lang="ru-RU" sz="1750" b="1" dirty="0">
                <a:effectLst/>
              </a:rPr>
              <a:t> </a:t>
            </a:r>
            <a:r>
              <a:rPr lang="ru-RU" sz="1750" b="1" dirty="0" smtClean="0">
                <a:effectLst/>
              </a:rPr>
              <a:t> </a:t>
            </a:r>
            <a:r>
              <a:rPr lang="ru-RU" sz="1750" b="1" dirty="0" smtClean="0">
                <a:solidFill>
                  <a:schemeClr val="accent6">
                    <a:lumMod val="75000"/>
                  </a:schemeClr>
                </a:solidFill>
                <a:effectLst/>
              </a:rPr>
              <a:t>Работодателю при </a:t>
            </a:r>
            <a:r>
              <a:rPr lang="ru-RU" sz="1750" b="1" dirty="0">
                <a:solidFill>
                  <a:schemeClr val="accent6">
                    <a:lumMod val="75000"/>
                  </a:schemeClr>
                </a:solidFill>
                <a:effectLst/>
              </a:rPr>
              <a:t>формировании графика проведения аттестации на соответствие </a:t>
            </a:r>
            <a:r>
              <a:rPr lang="ru-RU" sz="1750" b="1" dirty="0">
                <a:solidFill>
                  <a:srgbClr val="FF0000"/>
                </a:solidFill>
                <a:effectLst/>
              </a:rPr>
              <a:t>РЕКОМЕНДУЕТСЯ</a:t>
            </a:r>
            <a:r>
              <a:rPr lang="ru-RU" sz="1750" b="1" dirty="0">
                <a:solidFill>
                  <a:schemeClr val="accent6">
                    <a:lumMod val="75000"/>
                  </a:schemeClr>
                </a:solidFill>
                <a:effectLst/>
              </a:rPr>
              <a:t> включать в него также тех работников, у которых истекает срок первой (высшей) квалификационной категории. Таким образом, работодатель страхует себя от тех случаев, когда работник либо не подал заявление на категорию, либо ему было отказано в установлении категории, и он по факту работает без аттестации. Следует помнить, что в данном случае работодатель не должен допускать, чтобы его сотрудник работал без аттестации.</a:t>
            </a:r>
            <a:br>
              <a:rPr lang="ru-RU" sz="1750" b="1" dirty="0">
                <a:solidFill>
                  <a:schemeClr val="accent6">
                    <a:lumMod val="75000"/>
                  </a:schemeClr>
                </a:solidFill>
                <a:effectLst/>
              </a:rPr>
            </a:br>
            <a:r>
              <a:rPr lang="ru-RU" sz="1750" b="1" dirty="0" smtClean="0">
                <a:solidFill>
                  <a:schemeClr val="accent6">
                    <a:lumMod val="75000"/>
                  </a:schemeClr>
                </a:solidFill>
                <a:effectLst/>
              </a:rPr>
              <a:t>           Таким </a:t>
            </a:r>
            <a:r>
              <a:rPr lang="ru-RU" sz="1750" b="1" dirty="0">
                <a:solidFill>
                  <a:schemeClr val="accent6">
                    <a:lumMod val="75000"/>
                  </a:schemeClr>
                </a:solidFill>
                <a:effectLst/>
              </a:rPr>
              <a:t>образом, с работниками, срок квалификационной категории которых истекает, следует поступать следующим образом:</a:t>
            </a:r>
            <a:br>
              <a:rPr lang="ru-RU" sz="1750" b="1" dirty="0">
                <a:solidFill>
                  <a:schemeClr val="accent6">
                    <a:lumMod val="75000"/>
                  </a:schemeClr>
                </a:solidFill>
                <a:effectLst/>
              </a:rPr>
            </a:br>
            <a:r>
              <a:rPr lang="ru-RU" sz="1750" b="1" dirty="0" smtClean="0">
                <a:solidFill>
                  <a:schemeClr val="accent6">
                    <a:lumMod val="75000"/>
                  </a:schemeClr>
                </a:solidFill>
                <a:effectLst/>
              </a:rPr>
              <a:t>-    Включать </a:t>
            </a:r>
            <a:r>
              <a:rPr lang="ru-RU" sz="1750" b="1" dirty="0">
                <a:solidFill>
                  <a:schemeClr val="accent6">
                    <a:lumMod val="75000"/>
                  </a:schemeClr>
                </a:solidFill>
                <a:effectLst/>
              </a:rPr>
              <a:t>их в график проведения аттестации на соответствие </a:t>
            </a:r>
            <a:r>
              <a:rPr lang="ru-RU" sz="1750" b="1" dirty="0" smtClean="0">
                <a:solidFill>
                  <a:schemeClr val="accent6">
                    <a:lumMod val="75000"/>
                  </a:schemeClr>
                </a:solidFill>
                <a:effectLst/>
              </a:rPr>
              <a:t/>
            </a:r>
            <a:br>
              <a:rPr lang="ru-RU" sz="1750" b="1" dirty="0" smtClean="0">
                <a:solidFill>
                  <a:schemeClr val="accent6">
                    <a:lumMod val="75000"/>
                  </a:schemeClr>
                </a:solidFill>
                <a:effectLst/>
              </a:rPr>
            </a:br>
            <a:r>
              <a:rPr lang="ru-RU" sz="1750" b="1" dirty="0" smtClean="0">
                <a:solidFill>
                  <a:schemeClr val="accent6">
                    <a:lumMod val="75000"/>
                  </a:schemeClr>
                </a:solidFill>
                <a:effectLst/>
              </a:rPr>
              <a:t>-    Назначить </a:t>
            </a:r>
            <a:r>
              <a:rPr lang="ru-RU" sz="1750" b="1" dirty="0">
                <a:solidFill>
                  <a:schemeClr val="accent6">
                    <a:lumMod val="75000"/>
                  </a:schemeClr>
                </a:solidFill>
                <a:effectLst/>
              </a:rPr>
              <a:t>дату проведения аттестации на соответствие  не раньше, чем работник планирует пройти аттестацию на категорию </a:t>
            </a:r>
            <a:r>
              <a:rPr lang="ru-RU" sz="1750" b="1" dirty="0" smtClean="0">
                <a:solidFill>
                  <a:schemeClr val="accent6">
                    <a:lumMod val="75000"/>
                  </a:schemeClr>
                </a:solidFill>
                <a:effectLst/>
              </a:rPr>
              <a:t>и </a:t>
            </a:r>
            <a:r>
              <a:rPr lang="ru-RU" sz="1750" b="1" dirty="0">
                <a:solidFill>
                  <a:schemeClr val="accent6">
                    <a:lumMod val="75000"/>
                  </a:schemeClr>
                </a:solidFill>
                <a:effectLst/>
              </a:rPr>
              <a:t>не позднее даты, когда у работника истекает срок действия </a:t>
            </a:r>
            <a:r>
              <a:rPr lang="ru-RU" sz="1750" b="1" dirty="0" smtClean="0">
                <a:solidFill>
                  <a:schemeClr val="accent6">
                    <a:lumMod val="75000"/>
                  </a:schemeClr>
                </a:solidFill>
                <a:effectLst/>
              </a:rPr>
              <a:t>категории.</a:t>
            </a:r>
            <a:r>
              <a:rPr lang="ru-RU" sz="1750" b="1" dirty="0">
                <a:solidFill>
                  <a:schemeClr val="accent6">
                    <a:lumMod val="75000"/>
                  </a:schemeClr>
                </a:solidFill>
                <a:effectLst/>
              </a:rPr>
              <a:t/>
            </a:r>
            <a:br>
              <a:rPr lang="ru-RU" sz="1750" b="1" dirty="0">
                <a:solidFill>
                  <a:schemeClr val="accent6">
                    <a:lumMod val="75000"/>
                  </a:schemeClr>
                </a:solidFill>
                <a:effectLst/>
              </a:rPr>
            </a:br>
            <a:endParaRPr lang="ru-RU" sz="1750" b="1" dirty="0">
              <a:solidFill>
                <a:schemeClr val="accent6">
                  <a:lumMod val="75000"/>
                </a:schemeClr>
              </a:solidFill>
            </a:endParaRPr>
          </a:p>
        </p:txBody>
      </p:sp>
    </p:spTree>
    <p:extLst>
      <p:ext uri="{BB962C8B-B14F-4D97-AF65-F5344CB8AC3E}">
        <p14:creationId xmlns:p14="http://schemas.microsoft.com/office/powerpoint/2010/main" val="1828123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469952" y="658777"/>
            <a:ext cx="2952328" cy="792088"/>
          </a:xfrm>
          <a:prstGeom prst="roundRect">
            <a:avLst/>
          </a:prstGeom>
          <a:solidFill>
            <a:schemeClr val="accent2">
              <a:lumMod val="20000"/>
              <a:lumOff val="8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Скругленный прямоугольник 2"/>
          <p:cNvSpPr/>
          <p:nvPr/>
        </p:nvSpPr>
        <p:spPr>
          <a:xfrm>
            <a:off x="6012160" y="666272"/>
            <a:ext cx="2952328" cy="792088"/>
          </a:xfrm>
          <a:prstGeom prst="roundRect">
            <a:avLst/>
          </a:prstGeom>
          <a:solidFill>
            <a:schemeClr val="accent2">
              <a:lumMod val="20000"/>
              <a:lumOff val="8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1672802" y="708373"/>
            <a:ext cx="2736304" cy="646331"/>
          </a:xfrm>
          <a:prstGeom prst="rect">
            <a:avLst/>
          </a:prstGeom>
          <a:noFill/>
        </p:spPr>
        <p:txBody>
          <a:bodyPr wrap="square" rtlCol="0">
            <a:spAutoFit/>
          </a:bodyPr>
          <a:lstStyle/>
          <a:p>
            <a:pPr algn="ctr"/>
            <a:r>
              <a:rPr lang="ru-RU" b="1" dirty="0" smtClean="0"/>
              <a:t>Представление работодателя</a:t>
            </a:r>
            <a:endParaRPr lang="ru-RU" b="1" dirty="0"/>
          </a:p>
        </p:txBody>
      </p:sp>
      <p:sp>
        <p:nvSpPr>
          <p:cNvPr id="5" name="TextBox 4"/>
          <p:cNvSpPr txBox="1"/>
          <p:nvPr/>
        </p:nvSpPr>
        <p:spPr>
          <a:xfrm>
            <a:off x="6103513" y="769929"/>
            <a:ext cx="2880320" cy="584775"/>
          </a:xfrm>
          <a:prstGeom prst="rect">
            <a:avLst/>
          </a:prstGeom>
          <a:noFill/>
        </p:spPr>
        <p:txBody>
          <a:bodyPr wrap="square" rtlCol="0">
            <a:spAutoFit/>
          </a:bodyPr>
          <a:lstStyle/>
          <a:p>
            <a:r>
              <a:rPr lang="ru-RU" sz="1600" b="1" dirty="0" smtClean="0"/>
              <a:t>Дополнительные сведения педагогического работника</a:t>
            </a:r>
            <a:endParaRPr lang="ru-RU" sz="1600" b="1" dirty="0"/>
          </a:p>
        </p:txBody>
      </p:sp>
      <p:sp>
        <p:nvSpPr>
          <p:cNvPr id="6" name="Овал 5"/>
          <p:cNvSpPr/>
          <p:nvPr/>
        </p:nvSpPr>
        <p:spPr>
          <a:xfrm>
            <a:off x="3491880" y="1772816"/>
            <a:ext cx="3312368" cy="1080120"/>
          </a:xfrm>
          <a:prstGeom prst="ellipse">
            <a:avLst/>
          </a:prstGeom>
          <a:solidFill>
            <a:schemeClr val="accent4">
              <a:lumMod val="40000"/>
              <a:lumOff val="60000"/>
            </a:schemeClr>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3599892" y="1916832"/>
            <a:ext cx="3096344" cy="830997"/>
          </a:xfrm>
          <a:prstGeom prst="rect">
            <a:avLst/>
          </a:prstGeom>
          <a:noFill/>
        </p:spPr>
        <p:txBody>
          <a:bodyPr wrap="square" rtlCol="0">
            <a:spAutoFit/>
          </a:bodyPr>
          <a:lstStyle/>
          <a:p>
            <a:pPr algn="ctr"/>
            <a:r>
              <a:rPr lang="ru-RU" sz="2400" b="1" dirty="0" smtClean="0">
                <a:solidFill>
                  <a:srgbClr val="FF0000"/>
                </a:solidFill>
              </a:rPr>
              <a:t>Аттестационная комиссия</a:t>
            </a:r>
            <a:endParaRPr lang="ru-RU" sz="2400" b="1" dirty="0">
              <a:solidFill>
                <a:srgbClr val="FF0000"/>
              </a:solidFill>
            </a:endParaRPr>
          </a:p>
        </p:txBody>
      </p:sp>
      <p:cxnSp>
        <p:nvCxnSpPr>
          <p:cNvPr id="9" name="Соединительная линия уступом 8"/>
          <p:cNvCxnSpPr>
            <a:stCxn id="2" idx="2"/>
            <a:endCxn id="6" idx="2"/>
          </p:cNvCxnSpPr>
          <p:nvPr/>
        </p:nvCxnSpPr>
        <p:spPr>
          <a:xfrm rot="16200000" flipH="1">
            <a:off x="2787993" y="1608988"/>
            <a:ext cx="862011" cy="545764"/>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Соединительная линия уступом 10"/>
          <p:cNvCxnSpPr>
            <a:stCxn id="3" idx="2"/>
            <a:endCxn id="6" idx="6"/>
          </p:cNvCxnSpPr>
          <p:nvPr/>
        </p:nvCxnSpPr>
        <p:spPr>
          <a:xfrm rot="5400000">
            <a:off x="6719028" y="1543580"/>
            <a:ext cx="854516" cy="684076"/>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Скругленный прямоугольник 11"/>
          <p:cNvSpPr/>
          <p:nvPr/>
        </p:nvSpPr>
        <p:spPr>
          <a:xfrm>
            <a:off x="1427344" y="3327883"/>
            <a:ext cx="1944216" cy="936104"/>
          </a:xfrm>
          <a:prstGeom prst="roundRect">
            <a:avLst/>
          </a:prstGeom>
          <a:solidFill>
            <a:schemeClr val="accent6">
              <a:lumMod val="20000"/>
              <a:lumOff val="80000"/>
            </a:schemeClr>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5618178" y="5373216"/>
            <a:ext cx="1944216" cy="936104"/>
          </a:xfrm>
          <a:prstGeom prst="roundRect">
            <a:avLst/>
          </a:prstGeom>
          <a:solidFill>
            <a:schemeClr val="accent6">
              <a:lumMod val="20000"/>
              <a:lumOff val="80000"/>
            </a:schemeClr>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2979700" y="5373216"/>
            <a:ext cx="1944216" cy="936104"/>
          </a:xfrm>
          <a:prstGeom prst="roundRect">
            <a:avLst/>
          </a:prstGeom>
          <a:solidFill>
            <a:schemeClr val="accent6">
              <a:lumMod val="20000"/>
              <a:lumOff val="80000"/>
            </a:schemeClr>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кругленный прямоугольник 14"/>
          <p:cNvSpPr/>
          <p:nvPr/>
        </p:nvSpPr>
        <p:spPr>
          <a:xfrm>
            <a:off x="6843225" y="3327883"/>
            <a:ext cx="1944216" cy="936104"/>
          </a:xfrm>
          <a:prstGeom prst="roundRect">
            <a:avLst/>
          </a:prstGeom>
          <a:solidFill>
            <a:schemeClr val="accent6">
              <a:lumMod val="20000"/>
              <a:lumOff val="80000"/>
            </a:schemeClr>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4175956" y="3327883"/>
            <a:ext cx="1944216" cy="936104"/>
          </a:xfrm>
          <a:prstGeom prst="roundRect">
            <a:avLst/>
          </a:prstGeom>
          <a:solidFill>
            <a:schemeClr val="accent6">
              <a:lumMod val="20000"/>
              <a:lumOff val="80000"/>
            </a:schemeClr>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TextBox 16"/>
          <p:cNvSpPr txBox="1"/>
          <p:nvPr/>
        </p:nvSpPr>
        <p:spPr>
          <a:xfrm>
            <a:off x="1427344" y="3613666"/>
            <a:ext cx="1944216" cy="369332"/>
          </a:xfrm>
          <a:prstGeom prst="rect">
            <a:avLst/>
          </a:prstGeom>
          <a:noFill/>
        </p:spPr>
        <p:txBody>
          <a:bodyPr wrap="square" rtlCol="0">
            <a:spAutoFit/>
          </a:bodyPr>
          <a:lstStyle/>
          <a:p>
            <a:r>
              <a:rPr lang="ru-RU" b="1" dirty="0"/>
              <a:t>б</a:t>
            </a:r>
            <a:r>
              <a:rPr lang="ru-RU" b="1" dirty="0" smtClean="0"/>
              <a:t>олее ½ голосов</a:t>
            </a:r>
            <a:endParaRPr lang="ru-RU" b="1" dirty="0"/>
          </a:p>
        </p:txBody>
      </p:sp>
      <p:sp>
        <p:nvSpPr>
          <p:cNvPr id="18" name="TextBox 17"/>
          <p:cNvSpPr txBox="1"/>
          <p:nvPr/>
        </p:nvSpPr>
        <p:spPr>
          <a:xfrm>
            <a:off x="4283968" y="3613666"/>
            <a:ext cx="1728192" cy="369332"/>
          </a:xfrm>
          <a:prstGeom prst="rect">
            <a:avLst/>
          </a:prstGeom>
          <a:noFill/>
        </p:spPr>
        <p:txBody>
          <a:bodyPr wrap="square" rtlCol="0">
            <a:spAutoFit/>
          </a:bodyPr>
          <a:lstStyle/>
          <a:p>
            <a:pPr algn="ctr"/>
            <a:r>
              <a:rPr lang="ru-RU" b="1" dirty="0" smtClean="0"/>
              <a:t>½ голосов</a:t>
            </a:r>
            <a:endParaRPr lang="ru-RU" b="1" dirty="0"/>
          </a:p>
        </p:txBody>
      </p:sp>
      <p:sp>
        <p:nvSpPr>
          <p:cNvPr id="19" name="TextBox 18"/>
          <p:cNvSpPr txBox="1"/>
          <p:nvPr/>
        </p:nvSpPr>
        <p:spPr>
          <a:xfrm>
            <a:off x="6843225" y="3613666"/>
            <a:ext cx="1944216" cy="369332"/>
          </a:xfrm>
          <a:prstGeom prst="rect">
            <a:avLst/>
          </a:prstGeom>
          <a:noFill/>
        </p:spPr>
        <p:txBody>
          <a:bodyPr wrap="square" rtlCol="0">
            <a:spAutoFit/>
          </a:bodyPr>
          <a:lstStyle/>
          <a:p>
            <a:r>
              <a:rPr lang="ru-RU" b="1" dirty="0" smtClean="0"/>
              <a:t>менее ½ голосов</a:t>
            </a:r>
            <a:endParaRPr lang="ru-RU" b="1" dirty="0"/>
          </a:p>
        </p:txBody>
      </p:sp>
      <p:sp>
        <p:nvSpPr>
          <p:cNvPr id="21" name="TextBox 20"/>
          <p:cNvSpPr txBox="1"/>
          <p:nvPr/>
        </p:nvSpPr>
        <p:spPr>
          <a:xfrm>
            <a:off x="2979700" y="5393822"/>
            <a:ext cx="1944216" cy="923330"/>
          </a:xfrm>
          <a:prstGeom prst="rect">
            <a:avLst/>
          </a:prstGeom>
          <a:noFill/>
        </p:spPr>
        <p:txBody>
          <a:bodyPr wrap="square" rtlCol="0">
            <a:spAutoFit/>
          </a:bodyPr>
          <a:lstStyle/>
          <a:p>
            <a:pPr algn="ctr"/>
            <a:r>
              <a:rPr lang="ru-RU" b="1" dirty="0" smtClean="0">
                <a:solidFill>
                  <a:srgbClr val="FF0000"/>
                </a:solidFill>
              </a:rPr>
              <a:t>Соответствует занимаемой должности</a:t>
            </a:r>
            <a:endParaRPr lang="ru-RU" b="1" dirty="0">
              <a:solidFill>
                <a:srgbClr val="FF0000"/>
              </a:solidFill>
            </a:endParaRPr>
          </a:p>
        </p:txBody>
      </p:sp>
      <p:sp>
        <p:nvSpPr>
          <p:cNvPr id="22" name="TextBox 21"/>
          <p:cNvSpPr txBox="1"/>
          <p:nvPr/>
        </p:nvSpPr>
        <p:spPr>
          <a:xfrm>
            <a:off x="5652120" y="5373216"/>
            <a:ext cx="1944216" cy="923330"/>
          </a:xfrm>
          <a:prstGeom prst="rect">
            <a:avLst/>
          </a:prstGeom>
          <a:noFill/>
        </p:spPr>
        <p:txBody>
          <a:bodyPr wrap="square" rtlCol="0">
            <a:spAutoFit/>
          </a:bodyPr>
          <a:lstStyle/>
          <a:p>
            <a:pPr algn="ctr"/>
            <a:r>
              <a:rPr lang="ru-RU" b="1" dirty="0" smtClean="0">
                <a:solidFill>
                  <a:srgbClr val="FF0000"/>
                </a:solidFill>
              </a:rPr>
              <a:t>Не соответствует занимаемой должности</a:t>
            </a:r>
            <a:endParaRPr lang="ru-RU" b="1" dirty="0">
              <a:solidFill>
                <a:srgbClr val="FF0000"/>
              </a:solidFill>
            </a:endParaRPr>
          </a:p>
        </p:txBody>
      </p:sp>
      <p:cxnSp>
        <p:nvCxnSpPr>
          <p:cNvPr id="24" name="Соединительная линия уступом 23"/>
          <p:cNvCxnSpPr>
            <a:stCxn id="12" idx="2"/>
            <a:endCxn id="21" idx="1"/>
          </p:cNvCxnSpPr>
          <p:nvPr/>
        </p:nvCxnSpPr>
        <p:spPr>
          <a:xfrm rot="16200000" flipH="1">
            <a:off x="1893826" y="4769613"/>
            <a:ext cx="1591500" cy="58024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Соединительная линия уступом 25"/>
          <p:cNvCxnSpPr>
            <a:stCxn id="16" idx="2"/>
            <a:endCxn id="21" idx="3"/>
          </p:cNvCxnSpPr>
          <p:nvPr/>
        </p:nvCxnSpPr>
        <p:spPr>
          <a:xfrm rot="5400000">
            <a:off x="4240240" y="4947663"/>
            <a:ext cx="1591500" cy="22414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4" name="Соединительная линия уступом 33"/>
          <p:cNvCxnSpPr>
            <a:stCxn id="15" idx="2"/>
            <a:endCxn id="22" idx="3"/>
          </p:cNvCxnSpPr>
          <p:nvPr/>
        </p:nvCxnSpPr>
        <p:spPr>
          <a:xfrm rot="5400000">
            <a:off x="6920388" y="4939936"/>
            <a:ext cx="1570894" cy="218997"/>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flipH="1">
            <a:off x="2399452" y="2636912"/>
            <a:ext cx="1452468" cy="69097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a:off x="5148064" y="2852936"/>
            <a:ext cx="0" cy="47494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a:off x="6516216" y="2636912"/>
            <a:ext cx="1299117" cy="69097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1" name="Скругленный прямоугольник 40"/>
          <p:cNvSpPr/>
          <p:nvPr/>
        </p:nvSpPr>
        <p:spPr>
          <a:xfrm>
            <a:off x="137804" y="1684258"/>
            <a:ext cx="2664296" cy="1296144"/>
          </a:xfrm>
          <a:prstGeom prst="roundRect">
            <a:avLst/>
          </a:prstGeom>
          <a:solidFill>
            <a:schemeClr val="accent3">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TextBox 41"/>
          <p:cNvSpPr txBox="1"/>
          <p:nvPr/>
        </p:nvSpPr>
        <p:spPr>
          <a:xfrm>
            <a:off x="137804" y="1747554"/>
            <a:ext cx="2736304" cy="1169551"/>
          </a:xfrm>
          <a:prstGeom prst="rect">
            <a:avLst/>
          </a:prstGeom>
          <a:noFill/>
        </p:spPr>
        <p:txBody>
          <a:bodyPr wrap="square" rtlCol="0">
            <a:spAutoFit/>
          </a:bodyPr>
          <a:lstStyle/>
          <a:p>
            <a:r>
              <a:rPr lang="ru-RU" sz="1400" b="1" u="sng" dirty="0">
                <a:solidFill>
                  <a:srgbClr val="C00000"/>
                </a:solidFill>
              </a:rPr>
              <a:t>ВНИМАНИЕ!!!</a:t>
            </a:r>
          </a:p>
          <a:p>
            <a:r>
              <a:rPr lang="ru-RU" sz="1400" b="1" dirty="0" smtClean="0">
                <a:solidFill>
                  <a:srgbClr val="FF0000"/>
                </a:solidFill>
              </a:rPr>
              <a:t>Новый порядок не предусматривает квалификационных испытаний в письменной форме</a:t>
            </a:r>
            <a:endParaRPr lang="ru-RU" sz="1400" b="1" dirty="0">
              <a:solidFill>
                <a:srgbClr val="FF0000"/>
              </a:solidFill>
            </a:endParaRPr>
          </a:p>
        </p:txBody>
      </p:sp>
      <p:sp>
        <p:nvSpPr>
          <p:cNvPr id="20" name="TextBox 19"/>
          <p:cNvSpPr txBox="1"/>
          <p:nvPr/>
        </p:nvSpPr>
        <p:spPr>
          <a:xfrm>
            <a:off x="539552" y="116632"/>
            <a:ext cx="7704856" cy="461665"/>
          </a:xfrm>
          <a:prstGeom prst="rect">
            <a:avLst/>
          </a:prstGeom>
          <a:noFill/>
        </p:spPr>
        <p:txBody>
          <a:bodyPr wrap="square" rtlCol="0">
            <a:spAutoFit/>
          </a:bodyPr>
          <a:lstStyle/>
          <a:p>
            <a:r>
              <a:rPr lang="ru-RU" sz="2400" b="1" dirty="0" smtClean="0">
                <a:solidFill>
                  <a:srgbClr val="002060"/>
                </a:solidFill>
              </a:rPr>
              <a:t>Процедура аттестации педагогических работников</a:t>
            </a:r>
            <a:endParaRPr lang="ru-RU" sz="2400" b="1" dirty="0">
              <a:solidFill>
                <a:srgbClr val="002060"/>
              </a:solidFill>
            </a:endParaRPr>
          </a:p>
        </p:txBody>
      </p:sp>
      <p:sp>
        <p:nvSpPr>
          <p:cNvPr id="27" name="TextBox 26"/>
          <p:cNvSpPr txBox="1"/>
          <p:nvPr/>
        </p:nvSpPr>
        <p:spPr>
          <a:xfrm>
            <a:off x="4499992" y="769928"/>
            <a:ext cx="1512168" cy="738664"/>
          </a:xfrm>
          <a:prstGeom prst="rect">
            <a:avLst/>
          </a:prstGeom>
          <a:noFill/>
        </p:spPr>
        <p:txBody>
          <a:bodyPr wrap="square" rtlCol="0">
            <a:spAutoFit/>
          </a:bodyPr>
          <a:lstStyle/>
          <a:p>
            <a:r>
              <a:rPr lang="ru-RU" sz="1400" b="1" dirty="0" smtClean="0"/>
              <a:t>обязательное ознакомление </a:t>
            </a:r>
          </a:p>
          <a:p>
            <a:r>
              <a:rPr lang="ru-RU" sz="1400" b="1" dirty="0" smtClean="0"/>
              <a:t>с работником</a:t>
            </a:r>
            <a:endParaRPr lang="ru-RU" sz="1400" b="1" dirty="0"/>
          </a:p>
        </p:txBody>
      </p:sp>
      <p:cxnSp>
        <p:nvCxnSpPr>
          <p:cNvPr id="10" name="Прямая соединительная линия 9"/>
          <p:cNvCxnSpPr>
            <a:stCxn id="4" idx="3"/>
            <a:endCxn id="3" idx="1"/>
          </p:cNvCxnSpPr>
          <p:nvPr/>
        </p:nvCxnSpPr>
        <p:spPr>
          <a:xfrm>
            <a:off x="4409106" y="1031539"/>
            <a:ext cx="1603054" cy="30777"/>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2713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44624"/>
            <a:ext cx="7848872" cy="6696744"/>
          </a:xfrm>
        </p:spPr>
        <p:txBody>
          <a:bodyPr>
            <a:normAutofit fontScale="90000"/>
          </a:bodyPr>
          <a:lstStyle/>
          <a:p>
            <a:pPr fontAlgn="base"/>
            <a:r>
              <a:rPr lang="ru-RU" sz="1300" b="1" dirty="0" smtClean="0">
                <a:effectLst/>
              </a:rPr>
              <a:t/>
            </a:r>
            <a:br>
              <a:rPr lang="ru-RU" sz="1300" b="1" dirty="0" smtClean="0">
                <a:effectLst/>
              </a:rPr>
            </a:br>
            <a:r>
              <a:rPr lang="ru-RU" sz="1300" b="1" dirty="0">
                <a:effectLst/>
              </a:rPr>
              <a:t/>
            </a:r>
            <a:br>
              <a:rPr lang="ru-RU" sz="1300" b="1" dirty="0">
                <a:effectLst/>
              </a:rPr>
            </a:br>
            <a:r>
              <a:rPr lang="ru-RU" sz="1200" b="1" dirty="0">
                <a:effectLst/>
              </a:rPr>
              <a:t>ПРЕДСТАВЛЕНИЕ</a:t>
            </a:r>
            <a:br>
              <a:rPr lang="ru-RU" sz="1200" b="1" dirty="0">
                <a:effectLst/>
              </a:rPr>
            </a:br>
            <a:r>
              <a:rPr lang="ru-RU" sz="1200" b="1" dirty="0">
                <a:effectLst/>
              </a:rPr>
              <a:t>к аттестации на соответствие занимаемой </a:t>
            </a:r>
            <a:r>
              <a:rPr lang="ru-RU" sz="1200" b="1" dirty="0" smtClean="0">
                <a:effectLst/>
              </a:rPr>
              <a:t>должности</a:t>
            </a:r>
            <a:br>
              <a:rPr lang="ru-RU" sz="1200" b="1" dirty="0" smtClean="0">
                <a:effectLst/>
              </a:rPr>
            </a:br>
            <a:r>
              <a:rPr lang="ru-RU" sz="1300" b="1" dirty="0">
                <a:effectLst/>
              </a:rPr>
              <a:t/>
            </a:r>
            <a:br>
              <a:rPr lang="ru-RU" sz="1300" b="1" dirty="0">
                <a:effectLst/>
              </a:rPr>
            </a:br>
            <a:r>
              <a:rPr lang="ru-RU" sz="1300" b="1" dirty="0">
                <a:effectLst/>
              </a:rPr>
              <a:t>Фамилия, имя, отчество_____________________________________________________</a:t>
            </a:r>
            <a:br>
              <a:rPr lang="ru-RU" sz="1300" b="1" dirty="0">
                <a:effectLst/>
              </a:rPr>
            </a:br>
            <a:r>
              <a:rPr lang="ru-RU" sz="1300" b="1" dirty="0">
                <a:effectLst/>
              </a:rPr>
              <a:t>Число, месяц, год рождения _________________________________________________</a:t>
            </a:r>
            <a:br>
              <a:rPr lang="ru-RU" sz="1300" b="1" dirty="0">
                <a:effectLst/>
              </a:rPr>
            </a:br>
            <a:r>
              <a:rPr lang="ru-RU" sz="1300" b="1" dirty="0">
                <a:effectLst/>
              </a:rPr>
              <a:t>Занимаемая должность на момент аттестации и дата назначения на эту должность____________________________________________________________________</a:t>
            </a:r>
            <a:br>
              <a:rPr lang="ru-RU" sz="1300" b="1" dirty="0">
                <a:effectLst/>
              </a:rPr>
            </a:br>
            <a:r>
              <a:rPr lang="ru-RU" sz="1300" b="1" dirty="0">
                <a:effectLst/>
              </a:rPr>
              <a:t>Сведения о профессиональном образовании,  наличие ученой степени, ученого звания (когда и какое учебное заведение окончил, специальность и квалификация по образованию, ученая степень, ученое звание)______________________________________________</a:t>
            </a:r>
            <a:br>
              <a:rPr lang="ru-RU" sz="1300" b="1" dirty="0">
                <a:effectLst/>
              </a:rPr>
            </a:br>
            <a:r>
              <a:rPr lang="ru-RU" sz="1300" b="1" dirty="0">
                <a:effectLst/>
              </a:rPr>
              <a:t>Сведения о повышении квалификации за последние 5 лет до прохождения аттестации, в том числе по направлению работодателя_________________________________________</a:t>
            </a:r>
            <a:br>
              <a:rPr lang="ru-RU" sz="1300" b="1" dirty="0">
                <a:effectLst/>
              </a:rPr>
            </a:br>
            <a:r>
              <a:rPr lang="ru-RU" sz="1300" b="1" dirty="0">
                <a:effectLst/>
              </a:rPr>
              <a:t>Сведения о результатах предыдущих аттестаций________________________________</a:t>
            </a:r>
            <a:br>
              <a:rPr lang="ru-RU" sz="1300" b="1" dirty="0">
                <a:effectLst/>
              </a:rPr>
            </a:br>
            <a:r>
              <a:rPr lang="ru-RU" sz="1300" b="1" dirty="0">
                <a:effectLst/>
              </a:rPr>
              <a:t>Стаж педагогической работы (работы по специальности)_________</a:t>
            </a:r>
            <a:br>
              <a:rPr lang="ru-RU" sz="1300" b="1" dirty="0">
                <a:effectLst/>
              </a:rPr>
            </a:br>
            <a:r>
              <a:rPr lang="ru-RU" sz="1300" b="1" dirty="0">
                <a:effectLst/>
              </a:rPr>
              <a:t>Общий трудовой стаж_________ Стаж работы в данном учреждении _________</a:t>
            </a:r>
            <a:br>
              <a:rPr lang="ru-RU" sz="1300" b="1" dirty="0">
                <a:effectLst/>
              </a:rPr>
            </a:br>
            <a:r>
              <a:rPr lang="ru-RU" sz="1300" b="1" dirty="0">
                <a:effectLst/>
              </a:rPr>
              <a:t>Государственные и отраслевые награды, звания ________________________________</a:t>
            </a:r>
            <a:br>
              <a:rPr lang="ru-RU" sz="1300" b="1" dirty="0">
                <a:effectLst/>
              </a:rPr>
            </a:br>
            <a:r>
              <a:rPr lang="ru-RU" sz="1300" b="1" dirty="0">
                <a:effectLst/>
              </a:rPr>
              <a:t>Домашний адрес___________________________________________________________</a:t>
            </a:r>
            <a:br>
              <a:rPr lang="ru-RU" sz="1300" b="1" dirty="0">
                <a:effectLst/>
              </a:rPr>
            </a:br>
            <a:r>
              <a:rPr lang="ru-RU" sz="1300" b="1" dirty="0">
                <a:effectLst/>
              </a:rPr>
              <a:t>Профессиональные качества работника________________________________________</a:t>
            </a:r>
            <a:br>
              <a:rPr lang="ru-RU" sz="1300" b="1" dirty="0">
                <a:effectLst/>
              </a:rPr>
            </a:br>
            <a:r>
              <a:rPr lang="ru-RU" sz="1300" b="1" dirty="0">
                <a:effectLst/>
              </a:rPr>
              <a:t>__________________________________________________________________________</a:t>
            </a:r>
            <a:br>
              <a:rPr lang="ru-RU" sz="1300" b="1" dirty="0">
                <a:effectLst/>
              </a:rPr>
            </a:br>
            <a:r>
              <a:rPr lang="ru-RU" sz="1300" b="1" dirty="0">
                <a:effectLst/>
              </a:rPr>
              <a:t>Деловые качества работника_________________________________________________</a:t>
            </a:r>
            <a:br>
              <a:rPr lang="ru-RU" sz="1300" b="1" dirty="0">
                <a:effectLst/>
              </a:rPr>
            </a:br>
            <a:r>
              <a:rPr lang="ru-RU" sz="1300" b="1" dirty="0">
                <a:effectLst/>
              </a:rPr>
              <a:t>__________________________________________________________________________</a:t>
            </a:r>
            <a:br>
              <a:rPr lang="ru-RU" sz="1300" b="1" dirty="0">
                <a:effectLst/>
              </a:rPr>
            </a:br>
            <a:r>
              <a:rPr lang="ru-RU" sz="1300" b="1" dirty="0">
                <a:effectLst/>
              </a:rPr>
              <a:t>Результаты профессиональной деятельности педагогического работника____________</a:t>
            </a:r>
            <a:br>
              <a:rPr lang="ru-RU" sz="1300" b="1" dirty="0">
                <a:effectLst/>
              </a:rPr>
            </a:br>
            <a:r>
              <a:rPr lang="ru-RU" sz="1300" b="1" dirty="0">
                <a:effectLst/>
              </a:rPr>
              <a:t>__________________________________________________________________________</a:t>
            </a:r>
            <a:br>
              <a:rPr lang="ru-RU" sz="1300" b="1" dirty="0">
                <a:effectLst/>
              </a:rPr>
            </a:br>
            <a:r>
              <a:rPr lang="ru-RU" sz="1300" b="1" dirty="0">
                <a:effectLst/>
              </a:rPr>
              <a:t>__________________________________________________________________________</a:t>
            </a:r>
            <a:br>
              <a:rPr lang="ru-RU" sz="1300" b="1" dirty="0">
                <a:effectLst/>
              </a:rPr>
            </a:br>
            <a:r>
              <a:rPr lang="ru-RU" sz="1300" b="1" dirty="0">
                <a:effectLst/>
              </a:rPr>
              <a:t>Приложение.</a:t>
            </a:r>
            <a:br>
              <a:rPr lang="ru-RU" sz="1300" b="1" dirty="0">
                <a:effectLst/>
              </a:rPr>
            </a:br>
            <a:r>
              <a:rPr lang="ru-RU" sz="1300" b="1" dirty="0">
                <a:effectLst/>
              </a:rPr>
              <a:t>Биографические данные, данные о трудовой деятельности, учёбе  работника  соответствуют документам, удостоверяющим личность, записям в трудовой книжке, документам об образовании и аттестации.</a:t>
            </a:r>
            <a:br>
              <a:rPr lang="ru-RU" sz="1300" b="1" dirty="0">
                <a:effectLst/>
              </a:rPr>
            </a:br>
            <a:r>
              <a:rPr lang="ru-RU" sz="1300" b="1" dirty="0">
                <a:effectLst/>
              </a:rPr>
              <a:t>Руководитель ОУ      _________ ________________</a:t>
            </a:r>
            <a:br>
              <a:rPr lang="ru-RU" sz="1300" b="1" dirty="0">
                <a:effectLst/>
              </a:rPr>
            </a:br>
            <a:r>
              <a:rPr lang="ru-RU" sz="1300" b="1" dirty="0">
                <a:effectLst/>
              </a:rPr>
              <a:t>(в соответствии с Уставом) (подпись)        (расшифровка подписи)</a:t>
            </a:r>
            <a:br>
              <a:rPr lang="ru-RU" sz="1300" b="1" dirty="0">
                <a:effectLst/>
              </a:rPr>
            </a:br>
            <a:r>
              <a:rPr lang="ru-RU" sz="1300" b="1" dirty="0">
                <a:effectLst/>
              </a:rPr>
              <a:t>«___» ___________ _______г.</a:t>
            </a:r>
            <a:br>
              <a:rPr lang="ru-RU" sz="1300" b="1" dirty="0">
                <a:effectLst/>
              </a:rPr>
            </a:br>
            <a:r>
              <a:rPr lang="ru-RU" sz="1300" b="1" dirty="0">
                <a:effectLst/>
              </a:rPr>
              <a:t>МП</a:t>
            </a:r>
            <a:br>
              <a:rPr lang="ru-RU" sz="1300" b="1" dirty="0">
                <a:effectLst/>
              </a:rPr>
            </a:br>
            <a:r>
              <a:rPr lang="ru-RU" sz="1300" b="1" dirty="0">
                <a:effectLst/>
              </a:rPr>
              <a:t>С представлением ознакомлен (а) _________________________         ________________</a:t>
            </a:r>
            <a:br>
              <a:rPr lang="ru-RU" sz="1300" b="1" dirty="0">
                <a:effectLst/>
              </a:rPr>
            </a:br>
            <a:r>
              <a:rPr lang="ru-RU" sz="1300" b="1" dirty="0">
                <a:effectLst/>
              </a:rPr>
              <a:t>(подпись педагогического работника)  (расшифровка подписи)</a:t>
            </a:r>
            <a:br>
              <a:rPr lang="ru-RU" sz="1300" b="1" dirty="0">
                <a:effectLst/>
              </a:rPr>
            </a:br>
            <a:r>
              <a:rPr lang="ru-RU" sz="1300" b="1" dirty="0">
                <a:effectLst/>
              </a:rPr>
              <a:t>«___» ___________ _______г.</a:t>
            </a:r>
            <a:r>
              <a:rPr lang="ru-RU" dirty="0">
                <a:effectLst/>
              </a:rPr>
              <a:t/>
            </a:r>
            <a:br>
              <a:rPr lang="ru-RU" dirty="0">
                <a:effectLst/>
              </a:rPr>
            </a:br>
            <a:endParaRPr lang="ru-RU" dirty="0"/>
          </a:p>
        </p:txBody>
      </p:sp>
    </p:spTree>
    <p:extLst>
      <p:ext uri="{BB962C8B-B14F-4D97-AF65-F5344CB8AC3E}">
        <p14:creationId xmlns:p14="http://schemas.microsoft.com/office/powerpoint/2010/main" val="3254815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74320"/>
            <a:ext cx="7818072" cy="6323032"/>
          </a:xfrm>
        </p:spPr>
        <p:txBody>
          <a:bodyPr>
            <a:normAutofit/>
          </a:bodyPr>
          <a:lstStyle/>
          <a:p>
            <a:r>
              <a:rPr lang="ru-RU" sz="2400" b="1" u="sng" dirty="0">
                <a:solidFill>
                  <a:srgbClr val="FF0000"/>
                </a:solidFill>
                <a:effectLst/>
              </a:rPr>
              <a:t>ВОПРОС: </a:t>
            </a:r>
            <a:r>
              <a:rPr lang="ru-RU" sz="2400" b="1" dirty="0">
                <a:solidFill>
                  <a:schemeClr val="accent6">
                    <a:lumMod val="75000"/>
                  </a:schemeClr>
                </a:solidFill>
                <a:effectLst/>
              </a:rPr>
              <a:t>Обязан ли руководитель образовательной организации провести аттестацию на соответствие занимаемой должности, если педагогическому работнику решением аттестационной комиссии отказано в установлении первой или высшей квалификационной категории?	</a:t>
            </a:r>
            <a:br>
              <a:rPr lang="ru-RU" sz="2400" b="1" dirty="0">
                <a:solidFill>
                  <a:schemeClr val="accent6">
                    <a:lumMod val="75000"/>
                  </a:schemeClr>
                </a:solidFill>
                <a:effectLst/>
              </a:rPr>
            </a:br>
            <a:r>
              <a:rPr lang="ru-RU" sz="2400" b="1" u="sng" dirty="0">
                <a:solidFill>
                  <a:srgbClr val="FF0000"/>
                </a:solidFill>
                <a:effectLst/>
              </a:rPr>
              <a:t>ОТВЕТ: </a:t>
            </a:r>
            <a:r>
              <a:rPr lang="ru-RU" sz="2400" b="1" dirty="0">
                <a:solidFill>
                  <a:schemeClr val="accent6">
                    <a:lumMod val="75000"/>
                  </a:schemeClr>
                </a:solidFill>
                <a:effectLst/>
              </a:rPr>
              <a:t>Руководитель организации в отношении педагогического работника, которому было отказано в установлении первой или высшей квалификационной категории, вправе провести аттестацию в целях подтверждения соответствия занимаемой должности, за исключением случаев, предусмотренных пунктом 22 Порядка аттестации, к которым относится случай, когда отказано в установлении высшей квалификационной категории, но за педагогическим работником сохраняется действие первой квалификационной </a:t>
            </a:r>
            <a:r>
              <a:rPr lang="ru-RU" sz="2400" b="1" dirty="0" smtClean="0">
                <a:solidFill>
                  <a:schemeClr val="accent6">
                    <a:lumMod val="75000"/>
                  </a:schemeClr>
                </a:solidFill>
                <a:effectLst/>
              </a:rPr>
              <a:t>категории</a:t>
            </a:r>
            <a:endParaRPr lang="ru-RU" sz="2400" b="1" dirty="0">
              <a:solidFill>
                <a:schemeClr val="accent6">
                  <a:lumMod val="75000"/>
                </a:schemeClr>
              </a:solidFill>
              <a:effectLst/>
            </a:endParaRPr>
          </a:p>
        </p:txBody>
      </p:sp>
    </p:spTree>
    <p:extLst>
      <p:ext uri="{BB962C8B-B14F-4D97-AF65-F5344CB8AC3E}">
        <p14:creationId xmlns:p14="http://schemas.microsoft.com/office/powerpoint/2010/main" val="1297228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6858000"/>
          </a:xfrm>
        </p:spPr>
        <p:txBody>
          <a:bodyPr>
            <a:noAutofit/>
          </a:bodyPr>
          <a:lstStyle/>
          <a:p>
            <a:r>
              <a:rPr lang="ru-RU" sz="1600" b="1" i="1" u="sng" dirty="0">
                <a:solidFill>
                  <a:srgbClr val="FF0000"/>
                </a:solidFill>
                <a:effectLst/>
              </a:rPr>
              <a:t>ВОПРОС: </a:t>
            </a:r>
            <a:r>
              <a:rPr lang="ru-RU" sz="1600" b="1" dirty="0">
                <a:solidFill>
                  <a:schemeClr val="accent6">
                    <a:lumMod val="75000"/>
                  </a:schemeClr>
                </a:solidFill>
                <a:effectLst/>
              </a:rPr>
              <a:t>Будет ли считаться нарушением установленного Порядка аттестации, проводимой в целях подтверждения соответствия занимаемой должности, если педагогический работник не был ознакомлен с распорядительными актами организации об аттестации, а также с представлением работодателя или ознакомлен с ними в сроки, меньшие, чем за 30 календарных дней до дня проведения аттестации? Если да, то каковы правовые последствия такого нарушения?</a:t>
            </a:r>
            <a:br>
              <a:rPr lang="ru-RU" sz="1600" b="1" dirty="0">
                <a:solidFill>
                  <a:schemeClr val="accent6">
                    <a:lumMod val="75000"/>
                  </a:schemeClr>
                </a:solidFill>
                <a:effectLst/>
              </a:rPr>
            </a:br>
            <a:r>
              <a:rPr lang="ru-RU" sz="1600" b="1" u="sng" dirty="0">
                <a:solidFill>
                  <a:srgbClr val="FF0000"/>
                </a:solidFill>
                <a:effectLst/>
              </a:rPr>
              <a:t>ОТВЕТ: </a:t>
            </a:r>
            <a:r>
              <a:rPr lang="ru-RU" sz="1600" b="1" dirty="0">
                <a:solidFill>
                  <a:schemeClr val="accent6">
                    <a:lumMod val="75000"/>
                  </a:schemeClr>
                </a:solidFill>
                <a:effectLst/>
              </a:rPr>
              <a:t>Порядком аттестации установлена обязанность работодателя знакомить педагогических работников не позднее, чем за 30 дней до дня проведения аттестации под роспись с распорядительным актом, содержащим список работников организации, подлежащих аттестации, графиком проведения аттестации (пункт 9 Порядка аттестации), а также с представлением (пункт 12 Порядка аттестации).</a:t>
            </a:r>
            <a:br>
              <a:rPr lang="ru-RU" sz="1600" b="1" dirty="0">
                <a:solidFill>
                  <a:schemeClr val="accent6">
                    <a:lumMod val="75000"/>
                  </a:schemeClr>
                </a:solidFill>
                <a:effectLst/>
              </a:rPr>
            </a:br>
            <a:r>
              <a:rPr lang="ru-RU" sz="1600" b="1" dirty="0" smtClean="0">
                <a:solidFill>
                  <a:schemeClr val="accent6">
                    <a:lumMod val="75000"/>
                  </a:schemeClr>
                </a:solidFill>
                <a:effectLst/>
              </a:rPr>
              <a:t>              В </a:t>
            </a:r>
            <a:r>
              <a:rPr lang="ru-RU" sz="1600" b="1" dirty="0">
                <a:solidFill>
                  <a:schemeClr val="accent6">
                    <a:lumMod val="75000"/>
                  </a:schemeClr>
                </a:solidFill>
                <a:effectLst/>
              </a:rPr>
              <a:t>случае нарушения работодателем сроков ознакомления работника с документами в ходе проведения процедуры аттестации на соответствие (приказы, графики, представления), работник имеет право оспорить ее результаты. Так результаты процедуры аттестации, проведенной с нарушением, признаются недействительными. При этом работнику назначается новая дата проведения аттестации. В связи с тем, что нарушение процедуры произошло по вине работодателя, за работником сохраняется тот же размер оплаты труда, что и </a:t>
            </a:r>
            <a:r>
              <a:rPr lang="ru-RU" sz="1600" b="1" dirty="0" smtClean="0">
                <a:solidFill>
                  <a:schemeClr val="accent6">
                    <a:lumMod val="75000"/>
                  </a:schemeClr>
                </a:solidFill>
                <a:effectLst/>
              </a:rPr>
              <a:t>был </a:t>
            </a:r>
            <a:r>
              <a:rPr lang="ru-RU" sz="1600" b="1" dirty="0">
                <a:solidFill>
                  <a:schemeClr val="accent6">
                    <a:lumMod val="75000"/>
                  </a:schemeClr>
                </a:solidFill>
                <a:effectLst/>
              </a:rPr>
              <a:t>до проведения повторной процедуры аттестации.</a:t>
            </a:r>
            <a:br>
              <a:rPr lang="ru-RU" sz="1600" b="1" dirty="0">
                <a:solidFill>
                  <a:schemeClr val="accent6">
                    <a:lumMod val="75000"/>
                  </a:schemeClr>
                </a:solidFill>
                <a:effectLst/>
              </a:rPr>
            </a:br>
            <a:r>
              <a:rPr lang="ru-RU" sz="1600" b="1" dirty="0" smtClean="0">
                <a:solidFill>
                  <a:schemeClr val="accent6">
                    <a:lumMod val="75000"/>
                  </a:schemeClr>
                </a:solidFill>
                <a:effectLst/>
              </a:rPr>
              <a:t>              Обжаловать </a:t>
            </a:r>
            <a:r>
              <a:rPr lang="ru-RU" sz="1600" b="1" dirty="0">
                <a:solidFill>
                  <a:schemeClr val="accent6">
                    <a:lumMod val="75000"/>
                  </a:schemeClr>
                </a:solidFill>
                <a:effectLst/>
              </a:rPr>
              <a:t>незаконные действия работодателя в ходе процедуры аттестации можно в суде либо в трудовой инспекции. При </a:t>
            </a:r>
            <a:r>
              <a:rPr lang="ru-RU" sz="1600" b="1" dirty="0" smtClean="0">
                <a:solidFill>
                  <a:schemeClr val="accent6">
                    <a:lumMod val="75000"/>
                  </a:schemeClr>
                </a:solidFill>
                <a:effectLst/>
              </a:rPr>
              <a:t>этом </a:t>
            </a:r>
            <a:r>
              <a:rPr lang="ru-RU" sz="1600" b="1" dirty="0">
                <a:solidFill>
                  <a:schemeClr val="accent6">
                    <a:lumMod val="75000"/>
                  </a:schemeClr>
                </a:solidFill>
                <a:effectLst/>
              </a:rPr>
              <a:t>если факт нарушения процедуры аттестации подтвердится, но на организацию и на должностное лицо, допустившее нарушение, может быть наложен административный штраф.</a:t>
            </a:r>
          </a:p>
        </p:txBody>
      </p:sp>
    </p:spTree>
    <p:extLst>
      <p:ext uri="{BB962C8B-B14F-4D97-AF65-F5344CB8AC3E}">
        <p14:creationId xmlns:p14="http://schemas.microsoft.com/office/powerpoint/2010/main" val="2223929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16632"/>
            <a:ext cx="7818072" cy="1143000"/>
          </a:xfrm>
        </p:spPr>
        <p:txBody>
          <a:bodyPr>
            <a:normAutofit fontScale="90000"/>
          </a:bodyPr>
          <a:lstStyle/>
          <a:p>
            <a:r>
              <a:rPr lang="ru-RU" sz="3600" b="1" i="1" dirty="0">
                <a:effectLst/>
              </a:rPr>
              <a:t>Особенности применения </a:t>
            </a:r>
            <a:r>
              <a:rPr lang="ru-RU" sz="3600" b="1" i="1" dirty="0" smtClean="0">
                <a:effectLst/>
              </a:rPr>
              <a:t/>
            </a:r>
            <a:br>
              <a:rPr lang="ru-RU" sz="3600" b="1" i="1" dirty="0" smtClean="0">
                <a:effectLst/>
              </a:rPr>
            </a:br>
            <a:r>
              <a:rPr lang="ru-RU" sz="3600" b="1" i="1" dirty="0" smtClean="0">
                <a:effectLst/>
              </a:rPr>
              <a:t>пункта </a:t>
            </a:r>
            <a:r>
              <a:rPr lang="ru-RU" sz="3600" b="1" i="1" dirty="0">
                <a:effectLst/>
              </a:rPr>
              <a:t>23 Порядка аттестации</a:t>
            </a:r>
            <a:r>
              <a:rPr lang="ru-RU" dirty="0">
                <a:effectLst/>
              </a:rPr>
              <a:t/>
            </a:r>
            <a:br>
              <a:rPr lang="ru-RU" dirty="0">
                <a:effectLst/>
              </a:rPr>
            </a:br>
            <a:endParaRPr lang="ru-RU" dirty="0"/>
          </a:p>
        </p:txBody>
      </p:sp>
      <p:sp>
        <p:nvSpPr>
          <p:cNvPr id="3" name="Объект 2"/>
          <p:cNvSpPr>
            <a:spLocks noGrp="1"/>
          </p:cNvSpPr>
          <p:nvPr>
            <p:ph idx="1"/>
          </p:nvPr>
        </p:nvSpPr>
        <p:spPr>
          <a:xfrm>
            <a:off x="1043608" y="908720"/>
            <a:ext cx="8100392" cy="5949280"/>
          </a:xfrm>
        </p:spPr>
        <p:txBody>
          <a:bodyPr>
            <a:normAutofit lnSpcReduction="10000"/>
          </a:bodyPr>
          <a:lstStyle/>
          <a:p>
            <a:pPr marL="82296" indent="0">
              <a:spcBef>
                <a:spcPts val="0"/>
              </a:spcBef>
              <a:buNone/>
            </a:pPr>
            <a:r>
              <a:rPr lang="ru-RU" sz="1800" b="1" u="sng" dirty="0" smtClean="0">
                <a:solidFill>
                  <a:srgbClr val="FF0000"/>
                </a:solidFill>
              </a:rPr>
              <a:t>Полномочие аттестационной комиссии:</a:t>
            </a:r>
            <a:r>
              <a:rPr lang="ru-RU" sz="1800" b="1" dirty="0" smtClean="0">
                <a:solidFill>
                  <a:srgbClr val="FF0000"/>
                </a:solidFill>
              </a:rPr>
              <a:t> </a:t>
            </a:r>
            <a:r>
              <a:rPr lang="ru-RU" sz="1800" b="1" dirty="0">
                <a:solidFill>
                  <a:schemeClr val="accent6">
                    <a:lumMod val="75000"/>
                  </a:schemeClr>
                </a:solidFill>
              </a:rPr>
              <a:t>коллегиально рассматривать случаи, связанные с возможностью  назначения на  должности педагогических работников лиц, не имеющих специальной подготовки или стажа работы, установленных квалификационными требованиями к той или иной должности,  и  давать соответствующие рекомендации  </a:t>
            </a:r>
            <a:r>
              <a:rPr lang="ru-RU" sz="1800" b="1" dirty="0" smtClean="0">
                <a:solidFill>
                  <a:schemeClr val="accent6">
                    <a:lumMod val="75000"/>
                  </a:schemeClr>
                </a:solidFill>
              </a:rPr>
              <a:t>работодателю (</a:t>
            </a:r>
            <a:r>
              <a:rPr lang="ru-RU" sz="1800" b="1" u="sng" dirty="0" smtClean="0">
                <a:solidFill>
                  <a:schemeClr val="accent6">
                    <a:lumMod val="75000"/>
                  </a:schemeClr>
                </a:solidFill>
              </a:rPr>
              <a:t>включен </a:t>
            </a:r>
            <a:r>
              <a:rPr lang="ru-RU" sz="1800" b="1" u="sng" dirty="0">
                <a:solidFill>
                  <a:schemeClr val="accent6">
                    <a:lumMod val="75000"/>
                  </a:schemeClr>
                </a:solidFill>
              </a:rPr>
              <a:t>в  Порядок аттестации  в целях реализации пункта 9 приказа </a:t>
            </a:r>
            <a:r>
              <a:rPr lang="ru-RU" sz="1800" b="1" u="sng" dirty="0" err="1">
                <a:solidFill>
                  <a:schemeClr val="accent6">
                    <a:lumMod val="75000"/>
                  </a:schemeClr>
                </a:solidFill>
              </a:rPr>
              <a:t>Минздравсоцразвития</a:t>
            </a:r>
            <a:r>
              <a:rPr lang="ru-RU" sz="1800" b="1" u="sng" dirty="0">
                <a:solidFill>
                  <a:schemeClr val="accent6">
                    <a:lumMod val="75000"/>
                  </a:schemeClr>
                </a:solidFill>
              </a:rPr>
              <a:t> России от 26 августа 2010 года № </a:t>
            </a:r>
            <a:r>
              <a:rPr lang="ru-RU" sz="1800" b="1" u="sng" dirty="0" smtClean="0">
                <a:solidFill>
                  <a:schemeClr val="accent6">
                    <a:lumMod val="75000"/>
                  </a:schemeClr>
                </a:solidFill>
              </a:rPr>
              <a:t>761н</a:t>
            </a:r>
            <a:r>
              <a:rPr lang="ru-RU" sz="1800" b="1" dirty="0" smtClean="0">
                <a:solidFill>
                  <a:schemeClr val="accent6">
                    <a:lumMod val="75000"/>
                  </a:schemeClr>
                </a:solidFill>
              </a:rPr>
              <a:t>).</a:t>
            </a:r>
          </a:p>
          <a:p>
            <a:pPr marL="82296" indent="0">
              <a:spcBef>
                <a:spcPts val="0"/>
              </a:spcBef>
              <a:buNone/>
            </a:pPr>
            <a:r>
              <a:rPr lang="ru-RU" sz="1800" b="1" u="sng" dirty="0" smtClean="0">
                <a:solidFill>
                  <a:srgbClr val="FF0000"/>
                </a:solidFill>
              </a:rPr>
              <a:t>Необходимость закрепления пункта в Порядке аттестации:</a:t>
            </a:r>
          </a:p>
          <a:p>
            <a:pPr>
              <a:spcBef>
                <a:spcPts val="0"/>
              </a:spcBef>
              <a:buFont typeface="Arial" panose="020B0604020202020204" pitchFamily="34" charset="0"/>
              <a:buChar char="•"/>
            </a:pPr>
            <a:r>
              <a:rPr lang="ru-RU" sz="1800" b="1" dirty="0">
                <a:solidFill>
                  <a:schemeClr val="accent6">
                    <a:lumMod val="75000"/>
                  </a:schemeClr>
                </a:solidFill>
              </a:rPr>
              <a:t>о</a:t>
            </a:r>
            <a:r>
              <a:rPr lang="ru-RU" sz="1800" b="1" dirty="0" smtClean="0">
                <a:solidFill>
                  <a:schemeClr val="accent6">
                    <a:lumMod val="75000"/>
                  </a:schemeClr>
                </a:solidFill>
              </a:rPr>
              <a:t>собые условия к педагогическим работникам, принятым на работу до вступления в силу приказа № 761н;</a:t>
            </a:r>
          </a:p>
          <a:p>
            <a:pPr>
              <a:spcBef>
                <a:spcPts val="0"/>
              </a:spcBef>
              <a:buFont typeface="Arial" panose="020B0604020202020204" pitchFamily="34" charset="0"/>
              <a:buChar char="•"/>
            </a:pPr>
            <a:r>
              <a:rPr lang="ru-RU" sz="1800" b="1" dirty="0" smtClean="0">
                <a:solidFill>
                  <a:schemeClr val="accent6">
                    <a:lumMod val="75000"/>
                  </a:schemeClr>
                </a:solidFill>
              </a:rPr>
              <a:t>прекращение трудовых отношений согласно части первой статьи </a:t>
            </a:r>
          </a:p>
          <a:p>
            <a:pPr marL="82296" indent="0">
              <a:spcBef>
                <a:spcPts val="0"/>
              </a:spcBef>
              <a:buNone/>
            </a:pPr>
            <a:r>
              <a:rPr lang="ru-RU" sz="1800" b="1" dirty="0">
                <a:solidFill>
                  <a:schemeClr val="accent6">
                    <a:lumMod val="75000"/>
                  </a:schemeClr>
                </a:solidFill>
              </a:rPr>
              <a:t> </a:t>
            </a:r>
            <a:r>
              <a:rPr lang="ru-RU" sz="1800" b="1" dirty="0" smtClean="0">
                <a:solidFill>
                  <a:schemeClr val="accent6">
                    <a:lumMod val="75000"/>
                  </a:schemeClr>
                </a:solidFill>
              </a:rPr>
              <a:t>    84 ТКРФ;</a:t>
            </a:r>
          </a:p>
          <a:p>
            <a:pPr>
              <a:spcBef>
                <a:spcPts val="0"/>
              </a:spcBef>
              <a:buFont typeface="Arial" panose="020B0604020202020204" pitchFamily="34" charset="0"/>
              <a:buChar char="•"/>
            </a:pPr>
            <a:r>
              <a:rPr lang="ru-RU" sz="1800" b="1" dirty="0">
                <a:solidFill>
                  <a:schemeClr val="accent6">
                    <a:lumMod val="75000"/>
                  </a:schemeClr>
                </a:solidFill>
              </a:rPr>
              <a:t>в</a:t>
            </a:r>
            <a:r>
              <a:rPr lang="ru-RU" sz="1800" b="1" dirty="0" smtClean="0">
                <a:solidFill>
                  <a:schemeClr val="accent6">
                    <a:lumMod val="75000"/>
                  </a:schemeClr>
                </a:solidFill>
              </a:rPr>
              <a:t>ыполнение педагогами работы не по профилю полученного образования, но с большим опытом.</a:t>
            </a:r>
          </a:p>
          <a:p>
            <a:pPr marL="82296" indent="0">
              <a:spcBef>
                <a:spcPts val="0"/>
              </a:spcBef>
              <a:buNone/>
            </a:pPr>
            <a:r>
              <a:rPr lang="ru-RU" sz="2800" b="1" dirty="0" smtClean="0">
                <a:solidFill>
                  <a:srgbClr val="C00000"/>
                </a:solidFill>
              </a:rPr>
              <a:t>!!!</a:t>
            </a:r>
            <a:r>
              <a:rPr lang="ru-RU" sz="1800" b="1" dirty="0" smtClean="0">
                <a:solidFill>
                  <a:srgbClr val="FF0000"/>
                </a:solidFill>
              </a:rPr>
              <a:t> </a:t>
            </a:r>
            <a:r>
              <a:rPr lang="ru-RU" sz="1800" b="1" dirty="0">
                <a:solidFill>
                  <a:srgbClr val="FF0000"/>
                </a:solidFill>
              </a:rPr>
              <a:t>не может явиться причиной для </a:t>
            </a:r>
            <a:r>
              <a:rPr lang="ru-RU" sz="1800" b="1" dirty="0" smtClean="0">
                <a:solidFill>
                  <a:srgbClr val="FF0000"/>
                </a:solidFill>
              </a:rPr>
              <a:t>увольнения </a:t>
            </a:r>
            <a:r>
              <a:rPr lang="ru-RU" sz="1800" b="1" dirty="0">
                <a:solidFill>
                  <a:srgbClr val="FF0000"/>
                </a:solidFill>
              </a:rPr>
              <a:t>педагогических работников </a:t>
            </a:r>
            <a:r>
              <a:rPr lang="ru-RU" sz="1800" b="1" dirty="0" smtClean="0">
                <a:solidFill>
                  <a:srgbClr val="FF0000"/>
                </a:solidFill>
              </a:rPr>
              <a:t>организаций, </a:t>
            </a:r>
            <a:r>
              <a:rPr lang="ru-RU" sz="1800" b="1" dirty="0" smtClean="0">
                <a:solidFill>
                  <a:schemeClr val="accent6">
                    <a:lumMod val="75000"/>
                  </a:schemeClr>
                </a:solidFill>
              </a:rPr>
              <a:t>квалификация </a:t>
            </a:r>
            <a:r>
              <a:rPr lang="ru-RU" sz="1800" b="1" dirty="0">
                <a:solidFill>
                  <a:schemeClr val="accent6">
                    <a:lumMod val="75000"/>
                  </a:schemeClr>
                </a:solidFill>
              </a:rPr>
              <a:t>которых не соответствует требованиям к направлению профессиональной подготовки, предусмотренной квалификационными характеристиками, либо   деятельности в образовательном учреждении</a:t>
            </a:r>
            <a:r>
              <a:rPr lang="ru-RU" sz="1800" b="1" dirty="0" smtClean="0">
                <a:solidFill>
                  <a:schemeClr val="accent6">
                    <a:lumMod val="75000"/>
                  </a:schemeClr>
                </a:solidFill>
              </a:rPr>
              <a:t> в </a:t>
            </a:r>
            <a:r>
              <a:rPr lang="ru-RU" sz="1800" b="1" dirty="0">
                <a:solidFill>
                  <a:schemeClr val="accent6">
                    <a:lumMod val="75000"/>
                  </a:schemeClr>
                </a:solidFill>
              </a:rPr>
              <a:t>связи с  несоответствием работника занимаемой должности или выполняемой работе вследствие недостаточной </a:t>
            </a:r>
            <a:r>
              <a:rPr lang="ru-RU" sz="1800" b="1" dirty="0" smtClean="0">
                <a:solidFill>
                  <a:schemeClr val="accent6">
                    <a:lumMod val="75000"/>
                  </a:schemeClr>
                </a:solidFill>
              </a:rPr>
              <a:t>квалификации, </a:t>
            </a:r>
            <a:r>
              <a:rPr lang="ru-RU" sz="1800" b="1" dirty="0" smtClean="0">
                <a:solidFill>
                  <a:srgbClr val="FF0000"/>
                </a:solidFill>
              </a:rPr>
              <a:t>если </a:t>
            </a:r>
            <a:r>
              <a:rPr lang="ru-RU" sz="1800" b="1" dirty="0">
                <a:solidFill>
                  <a:srgbClr val="FF0000"/>
                </a:solidFill>
              </a:rPr>
              <a:t>это не  подтверждено результатами их аттестации</a:t>
            </a:r>
            <a:r>
              <a:rPr lang="ru-RU" sz="1800" b="1" dirty="0">
                <a:solidFill>
                  <a:schemeClr val="accent6">
                    <a:lumMod val="75000"/>
                  </a:schemeClr>
                </a:solidFill>
              </a:rPr>
              <a:t>.</a:t>
            </a:r>
          </a:p>
        </p:txBody>
      </p:sp>
    </p:spTree>
    <p:extLst>
      <p:ext uri="{BB962C8B-B14F-4D97-AF65-F5344CB8AC3E}">
        <p14:creationId xmlns:p14="http://schemas.microsoft.com/office/powerpoint/2010/main" val="3047854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563888" y="728700"/>
            <a:ext cx="2088232" cy="140415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3623854" y="1209996"/>
            <a:ext cx="1944216" cy="461665"/>
          </a:xfrm>
          <a:prstGeom prst="rect">
            <a:avLst/>
          </a:prstGeom>
          <a:noFill/>
        </p:spPr>
        <p:txBody>
          <a:bodyPr wrap="square" rtlCol="0">
            <a:spAutoFit/>
          </a:bodyPr>
          <a:lstStyle/>
          <a:p>
            <a:pPr algn="ctr"/>
            <a:r>
              <a:rPr lang="ru-RU" sz="2400" b="1" dirty="0" smtClean="0">
                <a:solidFill>
                  <a:srgbClr val="FF0000"/>
                </a:solidFill>
              </a:rPr>
              <a:t>ПРОТОКОЛ</a:t>
            </a:r>
            <a:endParaRPr lang="ru-RU" sz="2400" b="1" dirty="0">
              <a:solidFill>
                <a:srgbClr val="FF0000"/>
              </a:solidFill>
            </a:endParaRPr>
          </a:p>
        </p:txBody>
      </p:sp>
      <p:sp>
        <p:nvSpPr>
          <p:cNvPr id="4" name="Скругленный прямоугольник 3"/>
          <p:cNvSpPr/>
          <p:nvPr/>
        </p:nvSpPr>
        <p:spPr>
          <a:xfrm>
            <a:off x="3610550" y="4005064"/>
            <a:ext cx="2088232" cy="115212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3682558" y="4257963"/>
            <a:ext cx="1944216" cy="646331"/>
          </a:xfrm>
          <a:prstGeom prst="rect">
            <a:avLst/>
          </a:prstGeom>
          <a:noFill/>
        </p:spPr>
        <p:txBody>
          <a:bodyPr wrap="square" rtlCol="0">
            <a:spAutoFit/>
          </a:bodyPr>
          <a:lstStyle/>
          <a:p>
            <a:pPr algn="ctr"/>
            <a:r>
              <a:rPr lang="ru-RU" b="1" dirty="0" smtClean="0">
                <a:solidFill>
                  <a:srgbClr val="FF0000"/>
                </a:solidFill>
              </a:rPr>
              <a:t>ВЫПИСКА ИЗ ПРОТОКОЛА</a:t>
            </a:r>
            <a:endParaRPr lang="ru-RU" b="1" dirty="0">
              <a:solidFill>
                <a:srgbClr val="FF0000"/>
              </a:solidFill>
            </a:endParaRPr>
          </a:p>
        </p:txBody>
      </p:sp>
      <p:sp>
        <p:nvSpPr>
          <p:cNvPr id="10" name="Скругленный прямоугольник 9"/>
          <p:cNvSpPr/>
          <p:nvPr/>
        </p:nvSpPr>
        <p:spPr>
          <a:xfrm>
            <a:off x="6588224" y="404664"/>
            <a:ext cx="2088232" cy="32868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6">
                    <a:lumMod val="75000"/>
                  </a:schemeClr>
                </a:solidFill>
              </a:rPr>
              <a:t>Председатель АК</a:t>
            </a:r>
            <a:endParaRPr lang="ru-RU" b="1" dirty="0">
              <a:solidFill>
                <a:schemeClr val="accent6">
                  <a:lumMod val="75000"/>
                </a:schemeClr>
              </a:solidFill>
            </a:endParaRPr>
          </a:p>
        </p:txBody>
      </p:sp>
      <p:sp>
        <p:nvSpPr>
          <p:cNvPr id="11" name="Скругленный прямоугольник 10"/>
          <p:cNvSpPr/>
          <p:nvPr/>
        </p:nvSpPr>
        <p:spPr>
          <a:xfrm>
            <a:off x="6598274" y="854768"/>
            <a:ext cx="2088232" cy="61900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6">
                    <a:lumMod val="75000"/>
                  </a:schemeClr>
                </a:solidFill>
              </a:rPr>
              <a:t>Заместитель председателя АК</a:t>
            </a:r>
            <a:endParaRPr lang="ru-RU" b="1" dirty="0">
              <a:solidFill>
                <a:schemeClr val="accent6">
                  <a:lumMod val="75000"/>
                </a:schemeClr>
              </a:solidFill>
            </a:endParaRPr>
          </a:p>
        </p:txBody>
      </p:sp>
      <p:sp>
        <p:nvSpPr>
          <p:cNvPr id="12" name="Скругленный прямоугольник 11"/>
          <p:cNvSpPr/>
          <p:nvPr/>
        </p:nvSpPr>
        <p:spPr>
          <a:xfrm>
            <a:off x="6598274" y="1599484"/>
            <a:ext cx="2088232" cy="32868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6">
                    <a:lumMod val="75000"/>
                  </a:schemeClr>
                </a:solidFill>
              </a:rPr>
              <a:t>Секретарь АК</a:t>
            </a:r>
            <a:endParaRPr lang="ru-RU" b="1" dirty="0">
              <a:solidFill>
                <a:schemeClr val="accent6">
                  <a:lumMod val="75000"/>
                </a:schemeClr>
              </a:solidFill>
            </a:endParaRPr>
          </a:p>
        </p:txBody>
      </p:sp>
      <p:sp>
        <p:nvSpPr>
          <p:cNvPr id="13" name="Скругленный прямоугольник 12"/>
          <p:cNvSpPr/>
          <p:nvPr/>
        </p:nvSpPr>
        <p:spPr>
          <a:xfrm>
            <a:off x="6598274" y="2060624"/>
            <a:ext cx="2088232" cy="32868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6">
                    <a:lumMod val="75000"/>
                  </a:schemeClr>
                </a:solidFill>
              </a:rPr>
              <a:t>Члены АК</a:t>
            </a:r>
            <a:endParaRPr lang="ru-RU" b="1" dirty="0">
              <a:solidFill>
                <a:schemeClr val="accent6">
                  <a:lumMod val="75000"/>
                </a:schemeClr>
              </a:solidFill>
            </a:endParaRPr>
          </a:p>
        </p:txBody>
      </p:sp>
      <p:sp>
        <p:nvSpPr>
          <p:cNvPr id="14" name="Скругленный прямоугольник 13"/>
          <p:cNvSpPr/>
          <p:nvPr/>
        </p:nvSpPr>
        <p:spPr>
          <a:xfrm>
            <a:off x="1115616" y="2613979"/>
            <a:ext cx="2160240" cy="64807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accent6">
                    <a:lumMod val="75000"/>
                  </a:schemeClr>
                </a:solidFill>
              </a:rPr>
              <a:t>Работодатель</a:t>
            </a:r>
            <a:endParaRPr lang="ru-RU" sz="2400" b="1" dirty="0">
              <a:solidFill>
                <a:schemeClr val="accent6">
                  <a:lumMod val="75000"/>
                </a:schemeClr>
              </a:solidFill>
            </a:endParaRPr>
          </a:p>
        </p:txBody>
      </p:sp>
      <p:sp>
        <p:nvSpPr>
          <p:cNvPr id="26" name="Стрелка вправо 25"/>
          <p:cNvSpPr/>
          <p:nvPr/>
        </p:nvSpPr>
        <p:spPr>
          <a:xfrm>
            <a:off x="5652120" y="226354"/>
            <a:ext cx="648072" cy="2428947"/>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u-RU" sz="1200" b="1" u="sng" dirty="0" smtClean="0">
                <a:solidFill>
                  <a:srgbClr val="002060"/>
                </a:solidFill>
              </a:rPr>
              <a:t>подписывается</a:t>
            </a:r>
            <a:endParaRPr lang="ru-RU" sz="1200" b="1" u="sng" dirty="0">
              <a:solidFill>
                <a:srgbClr val="002060"/>
              </a:solidFill>
            </a:endParaRPr>
          </a:p>
        </p:txBody>
      </p:sp>
      <p:sp>
        <p:nvSpPr>
          <p:cNvPr id="27" name="Левая фигурная скобка 26"/>
          <p:cNvSpPr/>
          <p:nvPr/>
        </p:nvSpPr>
        <p:spPr>
          <a:xfrm>
            <a:off x="6300192" y="612847"/>
            <a:ext cx="288032" cy="165596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29" name="Соединительная линия уступом 28"/>
          <p:cNvCxnSpPr>
            <a:stCxn id="12" idx="3"/>
            <a:endCxn id="4" idx="3"/>
          </p:cNvCxnSpPr>
          <p:nvPr/>
        </p:nvCxnSpPr>
        <p:spPr>
          <a:xfrm flipH="1">
            <a:off x="5698782" y="1763825"/>
            <a:ext cx="2987724" cy="2817303"/>
          </a:xfrm>
          <a:prstGeom prst="bentConnector3">
            <a:avLst>
              <a:gd name="adj1" fmla="val -765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1" name="Соединительная линия уступом 30"/>
          <p:cNvCxnSpPr>
            <a:stCxn id="2" idx="1"/>
            <a:endCxn id="14" idx="0"/>
          </p:cNvCxnSpPr>
          <p:nvPr/>
        </p:nvCxnSpPr>
        <p:spPr>
          <a:xfrm rot="10800000" flipV="1">
            <a:off x="2195736" y="1430777"/>
            <a:ext cx="1368152" cy="1183201"/>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195736" y="1106489"/>
            <a:ext cx="1296144" cy="369332"/>
          </a:xfrm>
          <a:prstGeom prst="rect">
            <a:avLst/>
          </a:prstGeom>
          <a:noFill/>
        </p:spPr>
        <p:txBody>
          <a:bodyPr wrap="square" rtlCol="0">
            <a:spAutoFit/>
          </a:bodyPr>
          <a:lstStyle/>
          <a:p>
            <a:r>
              <a:rPr lang="ru-RU" b="1" dirty="0" smtClean="0">
                <a:solidFill>
                  <a:srgbClr val="002060"/>
                </a:solidFill>
              </a:rPr>
              <a:t>хранится</a:t>
            </a:r>
            <a:endParaRPr lang="ru-RU" b="1" dirty="0">
              <a:solidFill>
                <a:srgbClr val="002060"/>
              </a:solidFill>
            </a:endParaRPr>
          </a:p>
        </p:txBody>
      </p:sp>
      <p:cxnSp>
        <p:nvCxnSpPr>
          <p:cNvPr id="34" name="Соединительная линия уступом 33"/>
          <p:cNvCxnSpPr>
            <a:stCxn id="4" idx="1"/>
            <a:endCxn id="14" idx="2"/>
          </p:cNvCxnSpPr>
          <p:nvPr/>
        </p:nvCxnSpPr>
        <p:spPr>
          <a:xfrm rot="10800000">
            <a:off x="2195736" y="3262052"/>
            <a:ext cx="1414814" cy="1319077"/>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219066" y="4581129"/>
            <a:ext cx="1368152" cy="646331"/>
          </a:xfrm>
          <a:prstGeom prst="rect">
            <a:avLst/>
          </a:prstGeom>
          <a:noFill/>
        </p:spPr>
        <p:txBody>
          <a:bodyPr wrap="square" rtlCol="0">
            <a:spAutoFit/>
          </a:bodyPr>
          <a:lstStyle/>
          <a:p>
            <a:r>
              <a:rPr lang="ru-RU" b="1" dirty="0">
                <a:solidFill>
                  <a:srgbClr val="002060"/>
                </a:solidFill>
              </a:rPr>
              <a:t>хранится</a:t>
            </a:r>
          </a:p>
          <a:p>
            <a:endParaRPr lang="ru-RU" dirty="0"/>
          </a:p>
        </p:txBody>
      </p:sp>
      <p:sp>
        <p:nvSpPr>
          <p:cNvPr id="38" name="TextBox 37"/>
          <p:cNvSpPr txBox="1"/>
          <p:nvPr/>
        </p:nvSpPr>
        <p:spPr>
          <a:xfrm>
            <a:off x="5796136" y="4257963"/>
            <a:ext cx="3024336" cy="646331"/>
          </a:xfrm>
          <a:prstGeom prst="rect">
            <a:avLst/>
          </a:prstGeom>
          <a:noFill/>
        </p:spPr>
        <p:txBody>
          <a:bodyPr wrap="square" rtlCol="0">
            <a:spAutoFit/>
          </a:bodyPr>
          <a:lstStyle/>
          <a:p>
            <a:pPr algn="ctr"/>
            <a:r>
              <a:rPr lang="ru-RU" b="1" dirty="0" smtClean="0">
                <a:solidFill>
                  <a:srgbClr val="002060"/>
                </a:solidFill>
              </a:rPr>
              <a:t>составляет</a:t>
            </a:r>
          </a:p>
          <a:p>
            <a:pPr algn="ctr"/>
            <a:r>
              <a:rPr lang="ru-RU" b="1" dirty="0" smtClean="0">
                <a:solidFill>
                  <a:srgbClr val="002060"/>
                </a:solidFill>
              </a:rPr>
              <a:t>в течение 2-х рабочих дней</a:t>
            </a:r>
            <a:endParaRPr lang="ru-RU" b="1" dirty="0">
              <a:solidFill>
                <a:srgbClr val="002060"/>
              </a:solidFill>
            </a:endParaRPr>
          </a:p>
        </p:txBody>
      </p:sp>
      <p:cxnSp>
        <p:nvCxnSpPr>
          <p:cNvPr id="40" name="Соединительная линия уступом 39"/>
          <p:cNvCxnSpPr>
            <a:stCxn id="14" idx="3"/>
            <a:endCxn id="4" idx="0"/>
          </p:cNvCxnSpPr>
          <p:nvPr/>
        </p:nvCxnSpPr>
        <p:spPr>
          <a:xfrm>
            <a:off x="3275856" y="2938015"/>
            <a:ext cx="1378810" cy="1067049"/>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275856" y="2613978"/>
            <a:ext cx="2952328" cy="923330"/>
          </a:xfrm>
          <a:prstGeom prst="rect">
            <a:avLst/>
          </a:prstGeom>
          <a:noFill/>
        </p:spPr>
        <p:txBody>
          <a:bodyPr wrap="square" rtlCol="0">
            <a:spAutoFit/>
          </a:bodyPr>
          <a:lstStyle/>
          <a:p>
            <a:r>
              <a:rPr lang="ru-RU" b="1" dirty="0" smtClean="0">
                <a:solidFill>
                  <a:srgbClr val="002060"/>
                </a:solidFill>
              </a:rPr>
              <a:t>знакомит работника </a:t>
            </a:r>
          </a:p>
          <a:p>
            <a:r>
              <a:rPr lang="ru-RU" b="1" dirty="0" smtClean="0">
                <a:solidFill>
                  <a:srgbClr val="002060"/>
                </a:solidFill>
              </a:rPr>
              <a:t>в течение 3-х </a:t>
            </a:r>
          </a:p>
          <a:p>
            <a:r>
              <a:rPr lang="ru-RU" b="1" dirty="0" smtClean="0">
                <a:solidFill>
                  <a:srgbClr val="002060"/>
                </a:solidFill>
              </a:rPr>
              <a:t>рабочих дней</a:t>
            </a:r>
            <a:endParaRPr lang="ru-RU" b="1" dirty="0">
              <a:solidFill>
                <a:srgbClr val="002060"/>
              </a:solidFill>
            </a:endParaRPr>
          </a:p>
        </p:txBody>
      </p:sp>
      <p:sp>
        <p:nvSpPr>
          <p:cNvPr id="42" name="TextBox 41"/>
          <p:cNvSpPr txBox="1"/>
          <p:nvPr/>
        </p:nvSpPr>
        <p:spPr>
          <a:xfrm>
            <a:off x="1259632" y="5085184"/>
            <a:ext cx="7560840" cy="1631216"/>
          </a:xfrm>
          <a:prstGeom prst="rect">
            <a:avLst/>
          </a:prstGeom>
          <a:noFill/>
        </p:spPr>
        <p:txBody>
          <a:bodyPr wrap="square" rtlCol="0">
            <a:spAutoFit/>
          </a:bodyPr>
          <a:lstStyle/>
          <a:p>
            <a:r>
              <a:rPr lang="ru-RU" sz="2800" b="1" dirty="0" smtClean="0">
                <a:solidFill>
                  <a:srgbClr val="FF0000"/>
                </a:solidFill>
              </a:rPr>
              <a:t>!!! </a:t>
            </a:r>
            <a:r>
              <a:rPr lang="ru-RU" b="1" dirty="0" smtClean="0">
                <a:solidFill>
                  <a:srgbClr val="FF0000"/>
                </a:solidFill>
              </a:rPr>
              <a:t>Сохранение </a:t>
            </a:r>
            <a:r>
              <a:rPr lang="ru-RU" b="1" dirty="0">
                <a:solidFill>
                  <a:srgbClr val="FF0000"/>
                </a:solidFill>
              </a:rPr>
              <a:t>результатов  аттестации педагогических работников, </a:t>
            </a:r>
            <a:r>
              <a:rPr lang="ru-RU" b="1" dirty="0">
                <a:solidFill>
                  <a:schemeClr val="accent6">
                    <a:lumMod val="75000"/>
                  </a:schemeClr>
                </a:solidFill>
              </a:rPr>
              <a:t>проводимой  в целях подтверждения соответствия занимаемым ими должностям, и действующих в течение пяти лет по месту ее проведения, </a:t>
            </a:r>
            <a:r>
              <a:rPr lang="ru-RU" b="1" dirty="0">
                <a:solidFill>
                  <a:srgbClr val="FF0000"/>
                </a:solidFill>
              </a:rPr>
              <a:t>при переходе в другую </a:t>
            </a:r>
            <a:r>
              <a:rPr lang="ru-RU" b="1" dirty="0" smtClean="0">
                <a:solidFill>
                  <a:srgbClr val="FF0000"/>
                </a:solidFill>
              </a:rPr>
              <a:t>организацию Порядком аттестации не предусматривается</a:t>
            </a:r>
            <a:endParaRPr lang="ru-RU" b="1" dirty="0">
              <a:solidFill>
                <a:srgbClr val="FF0000"/>
              </a:solidFill>
            </a:endParaRPr>
          </a:p>
        </p:txBody>
      </p:sp>
      <p:sp>
        <p:nvSpPr>
          <p:cNvPr id="8" name="TextBox 7"/>
          <p:cNvSpPr txBox="1"/>
          <p:nvPr/>
        </p:nvSpPr>
        <p:spPr>
          <a:xfrm>
            <a:off x="35494" y="44623"/>
            <a:ext cx="5832649" cy="830997"/>
          </a:xfrm>
          <a:prstGeom prst="rect">
            <a:avLst/>
          </a:prstGeom>
          <a:noFill/>
        </p:spPr>
        <p:txBody>
          <a:bodyPr wrap="square" rtlCol="0">
            <a:spAutoFit/>
          </a:bodyPr>
          <a:lstStyle/>
          <a:p>
            <a:r>
              <a:rPr lang="ru-RU" sz="2400" b="1" i="1" dirty="0">
                <a:solidFill>
                  <a:schemeClr val="tx2">
                    <a:lumMod val="50000"/>
                  </a:schemeClr>
                </a:solidFill>
                <a:latin typeface="+mj-lt"/>
              </a:rPr>
              <a:t>Особенности оформления результатов аттестации</a:t>
            </a:r>
            <a:endParaRPr lang="ru-RU" sz="2400" dirty="0">
              <a:solidFill>
                <a:schemeClr val="tx2">
                  <a:lumMod val="50000"/>
                </a:schemeClr>
              </a:solidFill>
              <a:latin typeface="+mj-lt"/>
            </a:endParaRPr>
          </a:p>
        </p:txBody>
      </p:sp>
      <p:sp>
        <p:nvSpPr>
          <p:cNvPr id="15" name="Скругленный прямоугольник 14"/>
          <p:cNvSpPr/>
          <p:nvPr/>
        </p:nvSpPr>
        <p:spPr>
          <a:xfrm>
            <a:off x="91431" y="1049257"/>
            <a:ext cx="1872208" cy="62240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91430" y="1049257"/>
            <a:ext cx="1960289" cy="646331"/>
          </a:xfrm>
          <a:prstGeom prst="rect">
            <a:avLst/>
          </a:prstGeom>
          <a:noFill/>
        </p:spPr>
        <p:txBody>
          <a:bodyPr wrap="square" rtlCol="0">
            <a:spAutoFit/>
          </a:bodyPr>
          <a:lstStyle/>
          <a:p>
            <a:pPr algn="ctr"/>
            <a:r>
              <a:rPr lang="ru-RU" b="1" dirty="0" smtClean="0">
                <a:solidFill>
                  <a:schemeClr val="accent3">
                    <a:lumMod val="75000"/>
                  </a:schemeClr>
                </a:solidFill>
              </a:rPr>
              <a:t>Аттестационный лист</a:t>
            </a:r>
            <a:endParaRPr lang="ru-RU" b="1" dirty="0">
              <a:solidFill>
                <a:schemeClr val="accent3">
                  <a:lumMod val="75000"/>
                </a:schemeClr>
              </a:solidFill>
            </a:endParaRPr>
          </a:p>
        </p:txBody>
      </p:sp>
      <p:cxnSp>
        <p:nvCxnSpPr>
          <p:cNvPr id="18" name="Прямая соединительная линия 17"/>
          <p:cNvCxnSpPr/>
          <p:nvPr/>
        </p:nvCxnSpPr>
        <p:spPr>
          <a:xfrm>
            <a:off x="135471" y="914555"/>
            <a:ext cx="1556209" cy="93026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flipH="1">
            <a:off x="323528" y="890815"/>
            <a:ext cx="1507894" cy="95400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933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effectLst/>
              </a:rPr>
              <a:t>Аттестация </a:t>
            </a:r>
            <a:r>
              <a:rPr lang="ru-RU" b="1" dirty="0">
                <a:effectLst/>
              </a:rPr>
              <a:t>педагогических </a:t>
            </a:r>
            <a:r>
              <a:rPr lang="ru-RU" b="1" dirty="0" smtClean="0">
                <a:effectLst/>
              </a:rPr>
              <a:t>работников – </a:t>
            </a:r>
            <a:endParaRPr lang="ru-RU" b="1" dirty="0"/>
          </a:p>
        </p:txBody>
      </p:sp>
      <p:sp>
        <p:nvSpPr>
          <p:cNvPr id="3" name="Объект 2"/>
          <p:cNvSpPr>
            <a:spLocks noGrp="1"/>
          </p:cNvSpPr>
          <p:nvPr>
            <p:ph idx="1"/>
          </p:nvPr>
        </p:nvSpPr>
        <p:spPr>
          <a:xfrm>
            <a:off x="1435608" y="1988840"/>
            <a:ext cx="7498080" cy="4259560"/>
          </a:xfrm>
        </p:spPr>
        <p:txBody>
          <a:bodyPr/>
          <a:lstStyle/>
          <a:p>
            <a:pPr marL="82296" indent="0">
              <a:buNone/>
            </a:pPr>
            <a:r>
              <a:rPr lang="ru-RU" b="1" dirty="0">
                <a:solidFill>
                  <a:schemeClr val="accent6">
                    <a:lumMod val="75000"/>
                  </a:schemeClr>
                </a:solidFill>
              </a:rPr>
              <a:t>механизм управления  карьерой учителя, поскольку прохождение данной процедуры является значимым показателем позитивного развития его профессионализма, при этом в ходе аттестации происходит осознание им собственных целей и результатов деятельности</a:t>
            </a:r>
          </a:p>
        </p:txBody>
      </p:sp>
    </p:spTree>
    <p:extLst>
      <p:ext uri="{BB962C8B-B14F-4D97-AF65-F5344CB8AC3E}">
        <p14:creationId xmlns:p14="http://schemas.microsoft.com/office/powerpoint/2010/main" val="92700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0"/>
            <a:ext cx="7818072" cy="6957392"/>
          </a:xfrm>
        </p:spPr>
        <p:txBody>
          <a:bodyPr>
            <a:noAutofit/>
          </a:bodyPr>
          <a:lstStyle/>
          <a:p>
            <a:r>
              <a:rPr lang="ru-RU" sz="2300" b="1" u="sng" dirty="0">
                <a:solidFill>
                  <a:srgbClr val="FF0000"/>
                </a:solidFill>
                <a:effectLst/>
              </a:rPr>
              <a:t>ВОПРОС: </a:t>
            </a:r>
            <a:r>
              <a:rPr lang="ru-RU" sz="2300" b="1" dirty="0">
                <a:solidFill>
                  <a:schemeClr val="accent6">
                    <a:lumMod val="75000"/>
                  </a:schemeClr>
                </a:solidFill>
                <a:effectLst/>
              </a:rPr>
              <a:t>Фиксируются ли в трудовой книжке педагогического работника результаты аттестации на соответствие занимаемой должности? Если нет, то где эти результаты должны быть отражены? 	</a:t>
            </a:r>
            <a:br>
              <a:rPr lang="ru-RU" sz="2300" b="1" dirty="0">
                <a:solidFill>
                  <a:schemeClr val="accent6">
                    <a:lumMod val="75000"/>
                  </a:schemeClr>
                </a:solidFill>
                <a:effectLst/>
              </a:rPr>
            </a:br>
            <a:r>
              <a:rPr lang="ru-RU" sz="2300" b="1" u="sng" dirty="0">
                <a:solidFill>
                  <a:srgbClr val="FF0000"/>
                </a:solidFill>
                <a:effectLst/>
              </a:rPr>
              <a:t>ОТВЕТ: </a:t>
            </a:r>
            <a:r>
              <a:rPr lang="ru-RU" sz="2300" b="1" dirty="0">
                <a:solidFill>
                  <a:schemeClr val="accent6">
                    <a:lumMod val="75000"/>
                  </a:schemeClr>
                </a:solidFill>
                <a:effectLst/>
              </a:rPr>
              <a:t>Сведения об аттестации педагогического работника, проводимой с целью подтверждения соответствия занимаемой должности, в трудовую книжку не вносятся. </a:t>
            </a:r>
            <a:br>
              <a:rPr lang="ru-RU" sz="2300" b="1" dirty="0">
                <a:solidFill>
                  <a:schemeClr val="accent6">
                    <a:lumMod val="75000"/>
                  </a:schemeClr>
                </a:solidFill>
                <a:effectLst/>
              </a:rPr>
            </a:br>
            <a:r>
              <a:rPr lang="ru-RU" sz="2300" b="1" dirty="0">
                <a:solidFill>
                  <a:schemeClr val="accent6">
                    <a:lumMod val="75000"/>
                  </a:schemeClr>
                </a:solidFill>
                <a:effectLst/>
              </a:rPr>
              <a:t>В соответствии с пунктом 20 Порядка аттестации на педагогического работника, прошедшего аттестацию, не позднее 2 рабочих дней со дня ее проведения секретарем аттестационной комиссии организации составляется выписка из протокола. Работодатель знакомит педагогического работника с выпиской из протокола под роспись в течение 3 рабочих дней после ее составления. Выписка из протокола хранится в личном деле педагогического </a:t>
            </a:r>
            <a:r>
              <a:rPr lang="ru-RU" sz="2300" b="1" dirty="0" smtClean="0">
                <a:solidFill>
                  <a:schemeClr val="accent6">
                    <a:lumMod val="75000"/>
                  </a:schemeClr>
                </a:solidFill>
                <a:effectLst/>
              </a:rPr>
              <a:t>работника</a:t>
            </a:r>
            <a:endParaRPr lang="ru-RU" sz="2300" b="1" dirty="0">
              <a:solidFill>
                <a:schemeClr val="accent6">
                  <a:lumMod val="75000"/>
                </a:schemeClr>
              </a:solidFill>
              <a:effectLst/>
            </a:endParaRPr>
          </a:p>
        </p:txBody>
      </p:sp>
    </p:spTree>
    <p:extLst>
      <p:ext uri="{BB962C8B-B14F-4D97-AF65-F5344CB8AC3E}">
        <p14:creationId xmlns:p14="http://schemas.microsoft.com/office/powerpoint/2010/main" val="3833409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74320"/>
            <a:ext cx="8028384" cy="6395040"/>
          </a:xfrm>
        </p:spPr>
        <p:txBody>
          <a:bodyPr>
            <a:normAutofit fontScale="90000"/>
          </a:bodyPr>
          <a:lstStyle/>
          <a:p>
            <a:r>
              <a:rPr lang="ru-RU" sz="1800" b="1" dirty="0">
                <a:effectLst/>
              </a:rPr>
              <a:t>О создании Аттестационной комиссии для проведения аттестации педагогов на соответствие занимаемой должности</a:t>
            </a:r>
            <a:r>
              <a:rPr lang="ru-RU" sz="1800" dirty="0">
                <a:effectLst/>
              </a:rPr>
              <a:t/>
            </a:r>
            <a:br>
              <a:rPr lang="ru-RU" sz="1800" dirty="0">
                <a:effectLst/>
              </a:rPr>
            </a:br>
            <a:r>
              <a:rPr lang="ru-RU" sz="1800" dirty="0">
                <a:effectLst/>
              </a:rPr>
              <a:t>	</a:t>
            </a:r>
            <a:br>
              <a:rPr lang="ru-RU" sz="1800" dirty="0">
                <a:effectLst/>
              </a:rPr>
            </a:br>
            <a:r>
              <a:rPr lang="ru-RU" sz="1800" dirty="0" smtClean="0">
                <a:effectLst/>
              </a:rPr>
              <a:t>В </a:t>
            </a:r>
            <a:r>
              <a:rPr lang="ru-RU" sz="1800" dirty="0">
                <a:effectLst/>
              </a:rPr>
              <a:t>соответствии с Федеральным законом «Об образовании в Российской Федерации» от 29 декабря 2012 года № 273-ФЗ (ст. 49),  руководствуясь  Порядком аттестации педагогических работников государственных и муниципальных образовательных учреждений, утверждённым приказом Министерства образования и науки Российской Федерации </a:t>
            </a:r>
            <a:r>
              <a:rPr lang="ru-RU" sz="1800">
                <a:effectLst/>
              </a:rPr>
              <a:t>от </a:t>
            </a:r>
            <a:r>
              <a:rPr lang="ru-RU" sz="1800" smtClean="0">
                <a:effectLst/>
              </a:rPr>
              <a:t>7 апреля 2014 </a:t>
            </a:r>
            <a:r>
              <a:rPr lang="ru-RU" sz="1800" dirty="0">
                <a:effectLst/>
              </a:rPr>
              <a:t>года </a:t>
            </a:r>
            <a:r>
              <a:rPr lang="ru-RU" sz="1800">
                <a:effectLst/>
              </a:rPr>
              <a:t>№ </a:t>
            </a:r>
            <a:r>
              <a:rPr lang="ru-RU" sz="1800" smtClean="0">
                <a:effectLst/>
              </a:rPr>
              <a:t>276,  </a:t>
            </a:r>
            <a:r>
              <a:rPr lang="ru-RU" sz="1800" dirty="0">
                <a:effectLst/>
              </a:rPr>
              <a:t/>
            </a:r>
            <a:br>
              <a:rPr lang="ru-RU" sz="1800" dirty="0">
                <a:effectLst/>
              </a:rPr>
            </a:br>
            <a:r>
              <a:rPr lang="ru-RU" sz="1800" dirty="0">
                <a:effectLst/>
              </a:rPr>
              <a:t> </a:t>
            </a:r>
            <a:br>
              <a:rPr lang="ru-RU" sz="1800" dirty="0">
                <a:effectLst/>
              </a:rPr>
            </a:br>
            <a:r>
              <a:rPr lang="ru-RU" sz="1800" b="1" cap="all" dirty="0">
                <a:effectLst/>
              </a:rPr>
              <a:t>приказываю</a:t>
            </a:r>
            <a:r>
              <a:rPr lang="ru-RU" sz="1800" b="1" dirty="0">
                <a:effectLst/>
              </a:rPr>
              <a:t>:</a:t>
            </a:r>
            <a:r>
              <a:rPr lang="ru-RU" sz="1800" dirty="0">
                <a:effectLst/>
              </a:rPr>
              <a:t/>
            </a:r>
            <a:br>
              <a:rPr lang="ru-RU" sz="1800" dirty="0">
                <a:effectLst/>
              </a:rPr>
            </a:br>
            <a:r>
              <a:rPr lang="ru-RU" sz="1800" dirty="0">
                <a:effectLst/>
              </a:rPr>
              <a:t> </a:t>
            </a:r>
            <a:br>
              <a:rPr lang="ru-RU" sz="1800" dirty="0">
                <a:effectLst/>
              </a:rPr>
            </a:br>
            <a:r>
              <a:rPr lang="ru-RU" sz="1800" dirty="0">
                <a:effectLst/>
              </a:rPr>
              <a:t>1. Утвердить: </a:t>
            </a:r>
            <a:br>
              <a:rPr lang="ru-RU" sz="1800" dirty="0">
                <a:effectLst/>
              </a:rPr>
            </a:br>
            <a:r>
              <a:rPr lang="ru-RU" sz="1800" dirty="0">
                <a:effectLst/>
              </a:rPr>
              <a:t>1.1.Состав Аттестационной комиссии ___________________согласно приложению 1. </a:t>
            </a:r>
            <a:br>
              <a:rPr lang="ru-RU" sz="1800" dirty="0">
                <a:effectLst/>
              </a:rPr>
            </a:br>
            <a:r>
              <a:rPr lang="ru-RU" sz="1800" dirty="0">
                <a:effectLst/>
              </a:rPr>
              <a:t>1.2. График подготовки и проведения аттестации педагогических работников на соответствие занимаемой должности согласно приложению 2. </a:t>
            </a:r>
            <a:br>
              <a:rPr lang="ru-RU" sz="1800" dirty="0">
                <a:effectLst/>
              </a:rPr>
            </a:br>
            <a:r>
              <a:rPr lang="ru-RU" sz="1800" dirty="0">
                <a:effectLst/>
              </a:rPr>
              <a:t>1.3. График работы Аттестационной комиссии _____________________ согласно приложению 3.</a:t>
            </a:r>
            <a:br>
              <a:rPr lang="ru-RU" sz="1800" dirty="0">
                <a:effectLst/>
              </a:rPr>
            </a:br>
            <a:r>
              <a:rPr lang="ru-RU" sz="1800" dirty="0">
                <a:effectLst/>
              </a:rPr>
              <a:t>1.4. План работы  по подготовке и проведению аттестации педагогических работников на соответствие занимаемой должности согласно приложению 4.</a:t>
            </a:r>
            <a:br>
              <a:rPr lang="ru-RU" sz="1800" dirty="0">
                <a:effectLst/>
              </a:rPr>
            </a:br>
            <a:r>
              <a:rPr lang="ru-RU" sz="1800" dirty="0">
                <a:effectLst/>
              </a:rPr>
              <a:t>2. _____________________________разместить настоящий приказ на официальном сайте   ______________________________. </a:t>
            </a:r>
            <a:br>
              <a:rPr lang="ru-RU" sz="1800" dirty="0">
                <a:effectLst/>
              </a:rPr>
            </a:br>
            <a:r>
              <a:rPr lang="ru-RU" sz="1800" dirty="0">
                <a:effectLst/>
              </a:rPr>
              <a:t>3. Контроль над исполнением настоящего  приказа оставляю за собой</a:t>
            </a:r>
            <a:r>
              <a:rPr lang="ru-RU" sz="1800" dirty="0" smtClean="0">
                <a:effectLst/>
              </a:rPr>
              <a:t>.</a:t>
            </a:r>
            <a:r>
              <a:rPr lang="ru-RU" sz="1800" dirty="0">
                <a:effectLst/>
              </a:rPr>
              <a:t> </a:t>
            </a:r>
            <a:r>
              <a:rPr lang="ru-RU" sz="1800" dirty="0" smtClean="0">
                <a:effectLst/>
              </a:rPr>
              <a:t/>
            </a:r>
            <a:br>
              <a:rPr lang="ru-RU" sz="1800" dirty="0" smtClean="0">
                <a:effectLst/>
              </a:rPr>
            </a:br>
            <a:r>
              <a:rPr lang="ru-RU" sz="1800" dirty="0">
                <a:effectLst/>
              </a:rPr>
              <a:t> </a:t>
            </a:r>
            <a:r>
              <a:rPr lang="ru-RU" sz="1800" dirty="0" smtClean="0">
                <a:effectLst/>
              </a:rPr>
              <a:t/>
            </a:r>
            <a:br>
              <a:rPr lang="ru-RU" sz="1800" dirty="0" smtClean="0">
                <a:effectLst/>
              </a:rPr>
            </a:br>
            <a:r>
              <a:rPr lang="ru-RU" sz="1800" dirty="0">
                <a:effectLst/>
              </a:rPr>
              <a:t/>
            </a:r>
            <a:br>
              <a:rPr lang="ru-RU" sz="1800" dirty="0">
                <a:effectLst/>
              </a:rPr>
            </a:br>
            <a:r>
              <a:rPr lang="ru-RU" sz="1800" dirty="0">
                <a:effectLst/>
              </a:rPr>
              <a:t>Руководитель                                                ____________</a:t>
            </a:r>
            <a:r>
              <a:rPr lang="ru-RU" dirty="0">
                <a:effectLst/>
              </a:rPr>
              <a:t/>
            </a:r>
            <a:br>
              <a:rPr lang="ru-RU" dirty="0">
                <a:effectLst/>
              </a:rPr>
            </a:br>
            <a:endParaRPr lang="ru-RU" dirty="0"/>
          </a:p>
        </p:txBody>
      </p:sp>
    </p:spTree>
    <p:extLst>
      <p:ext uri="{BB962C8B-B14F-4D97-AF65-F5344CB8AC3E}">
        <p14:creationId xmlns:p14="http://schemas.microsoft.com/office/powerpoint/2010/main" val="4211166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297153087"/>
              </p:ext>
            </p:extLst>
          </p:nvPr>
        </p:nvGraphicFramePr>
        <p:xfrm>
          <a:off x="1115616" y="1412776"/>
          <a:ext cx="7704856" cy="5047488"/>
        </p:xfrm>
        <a:graphic>
          <a:graphicData uri="http://schemas.openxmlformats.org/drawingml/2006/table">
            <a:tbl>
              <a:tblPr firstRow="1" firstCol="1" bandRow="1">
                <a:tableStyleId>{5C22544A-7EE6-4342-B048-85BDC9FD1C3A}</a:tableStyleId>
              </a:tblPr>
              <a:tblGrid>
                <a:gridCol w="2304256"/>
                <a:gridCol w="2376264"/>
                <a:gridCol w="3024336"/>
              </a:tblGrid>
              <a:tr h="0">
                <a:tc>
                  <a:txBody>
                    <a:bodyPr/>
                    <a:lstStyle/>
                    <a:p>
                      <a:pPr algn="just">
                        <a:lnSpc>
                          <a:spcPct val="115000"/>
                        </a:lnSpc>
                        <a:spcAft>
                          <a:spcPts val="0"/>
                        </a:spcAft>
                      </a:pPr>
                      <a:r>
                        <a:rPr lang="ru-RU" sz="1800" dirty="0">
                          <a:solidFill>
                            <a:schemeClr val="tx1"/>
                          </a:solidFill>
                          <a:effectLst/>
                        </a:rPr>
                        <a:t>Состав комиссии</a:t>
                      </a:r>
                      <a:endParaRPr lang="ru-RU" sz="180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tabLst>
                          <a:tab pos="1420495" algn="l"/>
                        </a:tabLst>
                      </a:pPr>
                      <a:r>
                        <a:rPr lang="ru-RU" sz="1800" spc="-20" dirty="0">
                          <a:solidFill>
                            <a:schemeClr val="tx1"/>
                          </a:solidFill>
                          <a:effectLst/>
                        </a:rPr>
                        <a:t>Ф.И.О.</a:t>
                      </a:r>
                      <a:endParaRPr lang="ru-RU" sz="180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spc="-15">
                          <a:solidFill>
                            <a:schemeClr val="tx1"/>
                          </a:solidFill>
                          <a:effectLst/>
                        </a:rPr>
                        <a:t>Должность, квалификационная категория</a:t>
                      </a:r>
                      <a:endParaRPr lang="ru-RU" sz="1800">
                        <a:solidFill>
                          <a:schemeClr val="tx1"/>
                        </a:solidFill>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ru-RU" sz="1800" dirty="0">
                          <a:solidFill>
                            <a:schemeClr val="tx1"/>
                          </a:solidFill>
                          <a:effectLst/>
                        </a:rPr>
                        <a:t>Председатель</a:t>
                      </a:r>
                    </a:p>
                    <a:p>
                      <a:pPr algn="just">
                        <a:lnSpc>
                          <a:spcPct val="115000"/>
                        </a:lnSpc>
                        <a:spcAft>
                          <a:spcPts val="0"/>
                        </a:spcAft>
                      </a:pPr>
                      <a:r>
                        <a:rPr lang="ru-RU" sz="1800" dirty="0">
                          <a:solidFill>
                            <a:schemeClr val="tx1"/>
                          </a:solidFill>
                          <a:effectLst/>
                        </a:rPr>
                        <a:t> </a:t>
                      </a:r>
                      <a:endParaRPr lang="ru-RU" sz="180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tabLst>
                          <a:tab pos="1420495" algn="l"/>
                        </a:tabLst>
                      </a:pPr>
                      <a:r>
                        <a:rPr lang="ru-RU" sz="1800" spc="-20" dirty="0">
                          <a:solidFill>
                            <a:schemeClr val="tx1"/>
                          </a:solidFill>
                          <a:effectLst/>
                        </a:rPr>
                        <a:t> </a:t>
                      </a:r>
                      <a:endParaRPr lang="ru-RU" sz="180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spc="-15">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r>
              <a:tr h="0">
                <a:tc>
                  <a:txBody>
                    <a:bodyPr/>
                    <a:lstStyle/>
                    <a:p>
                      <a:pPr algn="just">
                        <a:lnSpc>
                          <a:spcPct val="115000"/>
                        </a:lnSpc>
                        <a:spcAft>
                          <a:spcPts val="0"/>
                        </a:spcAft>
                        <a:tabLst>
                          <a:tab pos="1420495" algn="l"/>
                        </a:tabLst>
                      </a:pPr>
                      <a:r>
                        <a:rPr lang="ru-RU" sz="1800" spc="-25">
                          <a:solidFill>
                            <a:schemeClr val="tx1"/>
                          </a:solidFill>
                          <a:effectLst/>
                        </a:rPr>
                        <a:t>Заместитель председателя </a:t>
                      </a:r>
                      <a:endParaRPr lang="ru-RU" sz="1800">
                        <a:solidFill>
                          <a:schemeClr val="tx1"/>
                        </a:solidFill>
                        <a:effectLst/>
                      </a:endParaRPr>
                    </a:p>
                    <a:p>
                      <a:pPr algn="just">
                        <a:lnSpc>
                          <a:spcPct val="115000"/>
                        </a:lnSpc>
                        <a:spcAft>
                          <a:spcPts val="0"/>
                        </a:spcAft>
                      </a:pPr>
                      <a:r>
                        <a:rPr lang="ru-RU" sz="1800">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tabLst>
                          <a:tab pos="1420495" algn="l"/>
                        </a:tabLst>
                      </a:pPr>
                      <a:r>
                        <a:rPr lang="ru-RU" sz="1800" spc="-35" dirty="0">
                          <a:solidFill>
                            <a:schemeClr val="tx1"/>
                          </a:solidFill>
                          <a:effectLst/>
                        </a:rPr>
                        <a:t> </a:t>
                      </a:r>
                      <a:endParaRPr lang="ru-RU" sz="180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spc="10">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ru-RU" sz="1800" spc="-5">
                          <a:solidFill>
                            <a:schemeClr val="tx1"/>
                          </a:solidFill>
                          <a:effectLst/>
                        </a:rPr>
                        <a:t>Секретарь</a:t>
                      </a:r>
                      <a:endParaRPr lang="ru-RU" sz="1800">
                        <a:solidFill>
                          <a:schemeClr val="tx1"/>
                        </a:solidFill>
                        <a:effectLst/>
                      </a:endParaRPr>
                    </a:p>
                    <a:p>
                      <a:pPr algn="just">
                        <a:lnSpc>
                          <a:spcPct val="115000"/>
                        </a:lnSpc>
                        <a:spcAft>
                          <a:spcPts val="0"/>
                        </a:spcAft>
                        <a:tabLst>
                          <a:tab pos="1420495" algn="l"/>
                        </a:tabLst>
                      </a:pPr>
                      <a:r>
                        <a:rPr lang="ru-RU" sz="1800" spc="-25">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tabLst>
                          <a:tab pos="1420495" algn="l"/>
                        </a:tabLst>
                      </a:pPr>
                      <a:r>
                        <a:rPr lang="ru-RU" sz="1800">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spc="10">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ru-RU" sz="1800" spc="-5">
                          <a:solidFill>
                            <a:schemeClr val="tx1"/>
                          </a:solidFill>
                          <a:effectLst/>
                        </a:rPr>
                        <a:t>Член комиссии </a:t>
                      </a:r>
                      <a:endParaRPr lang="ru-RU" sz="1800">
                        <a:solidFill>
                          <a:schemeClr val="tx1"/>
                        </a:solidFill>
                        <a:effectLst/>
                      </a:endParaRPr>
                    </a:p>
                    <a:p>
                      <a:pPr algn="just">
                        <a:lnSpc>
                          <a:spcPct val="115000"/>
                        </a:lnSpc>
                        <a:spcAft>
                          <a:spcPts val="0"/>
                        </a:spcAft>
                      </a:pPr>
                      <a:r>
                        <a:rPr lang="ru-RU" sz="1800" spc="-5">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spc="-5">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ru-RU" sz="1800" spc="-5">
                          <a:solidFill>
                            <a:schemeClr val="tx1"/>
                          </a:solidFill>
                          <a:effectLst/>
                        </a:rPr>
                        <a:t>Член комиссии </a:t>
                      </a:r>
                      <a:endParaRPr lang="ru-RU" sz="1800">
                        <a:solidFill>
                          <a:schemeClr val="tx1"/>
                        </a:solidFill>
                        <a:effectLst/>
                      </a:endParaRPr>
                    </a:p>
                    <a:p>
                      <a:pPr algn="just">
                        <a:lnSpc>
                          <a:spcPct val="115000"/>
                        </a:lnSpc>
                        <a:spcAft>
                          <a:spcPts val="0"/>
                        </a:spcAft>
                      </a:pPr>
                      <a:r>
                        <a:rPr lang="ru-RU" sz="1800" spc="-5">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spc="-5">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spc="15">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ru-RU" sz="1800" spc="-5">
                          <a:solidFill>
                            <a:schemeClr val="tx1"/>
                          </a:solidFill>
                          <a:effectLst/>
                        </a:rPr>
                        <a:t>Член комиссии </a:t>
                      </a:r>
                      <a:endParaRPr lang="ru-RU" sz="1800">
                        <a:solidFill>
                          <a:schemeClr val="tx1"/>
                        </a:solidFill>
                        <a:effectLst/>
                      </a:endParaRPr>
                    </a:p>
                    <a:p>
                      <a:pPr algn="just">
                        <a:lnSpc>
                          <a:spcPct val="115000"/>
                        </a:lnSpc>
                        <a:spcAft>
                          <a:spcPts val="0"/>
                        </a:spcAft>
                      </a:pPr>
                      <a:r>
                        <a:rPr lang="ru-RU" sz="1800" spc="-5">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tabLst>
                          <a:tab pos="1420495" algn="l"/>
                        </a:tabLst>
                      </a:pPr>
                      <a:r>
                        <a:rPr lang="ru-RU" sz="1800" spc="-25">
                          <a:solidFill>
                            <a:schemeClr val="tx1"/>
                          </a:solidFill>
                          <a:effectLst/>
                        </a:rPr>
                        <a:t> </a:t>
                      </a:r>
                      <a:endParaRPr lang="ru-RU" sz="18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spc="15" dirty="0">
                          <a:solidFill>
                            <a:schemeClr val="tx1"/>
                          </a:solidFill>
                          <a:effectLst/>
                        </a:rPr>
                        <a:t> </a:t>
                      </a:r>
                      <a:endParaRPr lang="ru-RU" sz="1800" dirty="0">
                        <a:solidFill>
                          <a:schemeClr val="tx1"/>
                        </a:solidFill>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1619672" y="183928"/>
            <a:ext cx="5616624" cy="98488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420813" algn="l"/>
              </a:tabLst>
              <a:defRPr>
                <a:solidFill>
                  <a:schemeClr val="tx1"/>
                </a:solidFill>
                <a:latin typeface="Arial" pitchFamily="34" charset="0"/>
                <a:cs typeface="Arial" pitchFamily="34" charset="0"/>
              </a:defRPr>
            </a:lvl1pPr>
            <a:lvl2pPr fontAlgn="base">
              <a:spcBef>
                <a:spcPct val="0"/>
              </a:spcBef>
              <a:spcAft>
                <a:spcPct val="0"/>
              </a:spcAft>
              <a:tabLst>
                <a:tab pos="1420813" algn="l"/>
              </a:tabLst>
              <a:defRPr>
                <a:solidFill>
                  <a:schemeClr val="tx1"/>
                </a:solidFill>
                <a:latin typeface="Arial" pitchFamily="34" charset="0"/>
                <a:cs typeface="Arial" pitchFamily="34" charset="0"/>
              </a:defRPr>
            </a:lvl2pPr>
            <a:lvl3pPr fontAlgn="base">
              <a:spcBef>
                <a:spcPct val="0"/>
              </a:spcBef>
              <a:spcAft>
                <a:spcPct val="0"/>
              </a:spcAft>
              <a:tabLst>
                <a:tab pos="1420813" algn="l"/>
              </a:tabLst>
              <a:defRPr>
                <a:solidFill>
                  <a:schemeClr val="tx1"/>
                </a:solidFill>
                <a:latin typeface="Arial" pitchFamily="34" charset="0"/>
                <a:cs typeface="Arial" pitchFamily="34" charset="0"/>
              </a:defRPr>
            </a:lvl3pPr>
            <a:lvl4pPr fontAlgn="base">
              <a:spcBef>
                <a:spcPct val="0"/>
              </a:spcBef>
              <a:spcAft>
                <a:spcPct val="0"/>
              </a:spcAft>
              <a:tabLst>
                <a:tab pos="1420813" algn="l"/>
              </a:tabLst>
              <a:defRPr>
                <a:solidFill>
                  <a:schemeClr val="tx1"/>
                </a:solidFill>
                <a:latin typeface="Arial" pitchFamily="34" charset="0"/>
                <a:cs typeface="Arial" pitchFamily="34" charset="0"/>
              </a:defRPr>
            </a:lvl4pPr>
            <a:lvl5pPr fontAlgn="base">
              <a:spcBef>
                <a:spcPct val="0"/>
              </a:spcBef>
              <a:spcAft>
                <a:spcPct val="0"/>
              </a:spcAft>
              <a:tabLst>
                <a:tab pos="1420813" algn="l"/>
              </a:tabLst>
              <a:defRPr>
                <a:solidFill>
                  <a:schemeClr val="tx1"/>
                </a:solidFill>
                <a:latin typeface="Arial" pitchFamily="34" charset="0"/>
                <a:cs typeface="Arial" pitchFamily="34" charset="0"/>
              </a:defRPr>
            </a:lvl5pPr>
            <a:lvl6pPr fontAlgn="base">
              <a:spcBef>
                <a:spcPct val="0"/>
              </a:spcBef>
              <a:spcAft>
                <a:spcPct val="0"/>
              </a:spcAft>
              <a:tabLst>
                <a:tab pos="1420813" algn="l"/>
              </a:tabLst>
              <a:defRPr>
                <a:solidFill>
                  <a:schemeClr val="tx1"/>
                </a:solidFill>
                <a:latin typeface="Arial" pitchFamily="34" charset="0"/>
                <a:cs typeface="Arial" pitchFamily="34" charset="0"/>
              </a:defRPr>
            </a:lvl6pPr>
            <a:lvl7pPr fontAlgn="base">
              <a:spcBef>
                <a:spcPct val="0"/>
              </a:spcBef>
              <a:spcAft>
                <a:spcPct val="0"/>
              </a:spcAft>
              <a:tabLst>
                <a:tab pos="1420813" algn="l"/>
              </a:tabLst>
              <a:defRPr>
                <a:solidFill>
                  <a:schemeClr val="tx1"/>
                </a:solidFill>
                <a:latin typeface="Arial" pitchFamily="34" charset="0"/>
                <a:cs typeface="Arial" pitchFamily="34" charset="0"/>
              </a:defRPr>
            </a:lvl7pPr>
            <a:lvl8pPr fontAlgn="base">
              <a:spcBef>
                <a:spcPct val="0"/>
              </a:spcBef>
              <a:spcAft>
                <a:spcPct val="0"/>
              </a:spcAft>
              <a:tabLst>
                <a:tab pos="1420813" algn="l"/>
              </a:tabLst>
              <a:defRPr>
                <a:solidFill>
                  <a:schemeClr val="tx1"/>
                </a:solidFill>
                <a:latin typeface="Arial" pitchFamily="34" charset="0"/>
                <a:cs typeface="Arial" pitchFamily="34" charset="0"/>
              </a:defRPr>
            </a:lvl8pPr>
            <a:lvl9pPr fontAlgn="base">
              <a:spcBef>
                <a:spcPct val="0"/>
              </a:spcBef>
              <a:spcAft>
                <a:spcPct val="0"/>
              </a:spcAft>
              <a:tabLst>
                <a:tab pos="1420813"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420813" algn="l"/>
              </a:tabLst>
            </a:pPr>
            <a:r>
              <a:rPr kumimoji="0" lang="ru-RU" alt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Состав Аттестационной комиссии</a:t>
            </a:r>
            <a:endParaRPr kumimoji="0" lang="ru-RU" alt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420813" algn="l"/>
              </a:tabLst>
            </a:pPr>
            <a:r>
              <a:rPr kumimoji="0" lang="ru-RU" alt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a:t>
            </a:r>
            <a:endParaRPr kumimoji="0" lang="ru-RU" alt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420813" algn="l"/>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7380312" y="204698"/>
            <a:ext cx="1656184" cy="369332"/>
          </a:xfrm>
          <a:prstGeom prst="rect">
            <a:avLst/>
          </a:prstGeom>
          <a:noFill/>
        </p:spPr>
        <p:txBody>
          <a:bodyPr wrap="square" rtlCol="0">
            <a:spAutoFit/>
          </a:bodyPr>
          <a:lstStyle/>
          <a:p>
            <a:r>
              <a:rPr lang="ru-RU" b="1" dirty="0" smtClean="0"/>
              <a:t>Приложение 1</a:t>
            </a:r>
            <a:endParaRPr lang="ru-RU" b="1" dirty="0"/>
          </a:p>
        </p:txBody>
      </p:sp>
    </p:spTree>
    <p:extLst>
      <p:ext uri="{BB962C8B-B14F-4D97-AF65-F5344CB8AC3E}">
        <p14:creationId xmlns:p14="http://schemas.microsoft.com/office/powerpoint/2010/main" val="135887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763688" y="398305"/>
            <a:ext cx="4968552" cy="1200329"/>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График аттестации  педагогических  работников на соответствие занимаемой должности</a:t>
            </a:r>
            <a:endParaRPr kumimoji="0" lang="ru-RU" alt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898481005"/>
              </p:ext>
            </p:extLst>
          </p:nvPr>
        </p:nvGraphicFramePr>
        <p:xfrm>
          <a:off x="1259632" y="1988840"/>
          <a:ext cx="7499350" cy="4032448"/>
        </p:xfrm>
        <a:graphic>
          <a:graphicData uri="http://schemas.openxmlformats.org/drawingml/2006/table">
            <a:tbl>
              <a:tblPr firstRow="1" firstCol="1" bandRow="1">
                <a:tableStyleId>{5C22544A-7EE6-4342-B048-85BDC9FD1C3A}</a:tableStyleId>
              </a:tblPr>
              <a:tblGrid>
                <a:gridCol w="322472"/>
                <a:gridCol w="1207395"/>
                <a:gridCol w="983915"/>
                <a:gridCol w="1475872"/>
                <a:gridCol w="1757848"/>
                <a:gridCol w="1751848"/>
              </a:tblGrid>
              <a:tr h="1440160">
                <a:tc>
                  <a:txBody>
                    <a:bodyPr/>
                    <a:lstStyle/>
                    <a:p>
                      <a:pPr algn="ctr">
                        <a:lnSpc>
                          <a:spcPct val="115000"/>
                        </a:lnSpc>
                        <a:spcAft>
                          <a:spcPts val="0"/>
                        </a:spcAft>
                      </a:pPr>
                      <a:r>
                        <a:rPr lang="ru-RU" sz="1200" b="1" dirty="0">
                          <a:solidFill>
                            <a:schemeClr val="tx1"/>
                          </a:solidFill>
                          <a:effectLst/>
                          <a:latin typeface="Times New Roman"/>
                          <a:ea typeface="Calibri"/>
                          <a:cs typeface="Times New Roman"/>
                        </a:rPr>
                        <a:t> </a:t>
                      </a:r>
                      <a:endParaRPr lang="ru-RU" sz="1200" dirty="0">
                        <a:solidFill>
                          <a:schemeClr val="tx1"/>
                        </a:solidFill>
                        <a:effectLst/>
                        <a:latin typeface="Calibri"/>
                        <a:ea typeface="Calibri"/>
                        <a:cs typeface="Times New Roman"/>
                      </a:endParaRPr>
                    </a:p>
                    <a:p>
                      <a:pPr algn="ctr">
                        <a:lnSpc>
                          <a:spcPct val="115000"/>
                        </a:lnSpc>
                        <a:spcAft>
                          <a:spcPts val="0"/>
                        </a:spcAft>
                      </a:pPr>
                      <a:r>
                        <a:rPr lang="ru-RU" sz="1200" b="1" dirty="0">
                          <a:solidFill>
                            <a:schemeClr val="tx1"/>
                          </a:solidFill>
                          <a:effectLst/>
                          <a:latin typeface="Times New Roman"/>
                          <a:ea typeface="Calibri"/>
                          <a:cs typeface="Times New Roman"/>
                        </a:rPr>
                        <a:t>№</a:t>
                      </a:r>
                      <a:endParaRPr lang="ru-RU" sz="12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1200" b="1" dirty="0">
                          <a:solidFill>
                            <a:schemeClr val="tx1"/>
                          </a:solidFill>
                          <a:effectLst/>
                          <a:latin typeface="Times New Roman"/>
                          <a:ea typeface="Calibri"/>
                          <a:cs typeface="Times New Roman"/>
                        </a:rPr>
                        <a:t>Ф.И.О.</a:t>
                      </a:r>
                      <a:endParaRPr lang="ru-RU" sz="12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1200" b="1">
                          <a:solidFill>
                            <a:schemeClr val="tx1"/>
                          </a:solidFill>
                          <a:effectLst/>
                          <a:latin typeface="Times New Roman"/>
                          <a:ea typeface="Calibri"/>
                          <a:cs typeface="Times New Roman"/>
                        </a:rPr>
                        <a:t>Должность</a:t>
                      </a:r>
                      <a:endParaRPr lang="ru-RU" sz="120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1200" b="1" spc="-5">
                          <a:solidFill>
                            <a:schemeClr val="tx1"/>
                          </a:solidFill>
                          <a:effectLst/>
                          <a:latin typeface="Times New Roman"/>
                          <a:ea typeface="Calibri"/>
                          <a:cs typeface="Times New Roman"/>
                        </a:rPr>
                        <a:t>Дата окончания квалификационной категории</a:t>
                      </a:r>
                      <a:endParaRPr lang="ru-RU" sz="1200">
                        <a:solidFill>
                          <a:schemeClr val="tx1"/>
                        </a:solidFill>
                        <a:effectLst/>
                        <a:latin typeface="Calibri"/>
                        <a:ea typeface="Calibri"/>
                        <a:cs typeface="Times New Roman"/>
                      </a:endParaRPr>
                    </a:p>
                    <a:p>
                      <a:pPr algn="ctr">
                        <a:lnSpc>
                          <a:spcPct val="115000"/>
                        </a:lnSpc>
                        <a:spcAft>
                          <a:spcPts val="0"/>
                        </a:spcAft>
                      </a:pPr>
                      <a:r>
                        <a:rPr lang="ru-RU" sz="1200" b="1" spc="-5">
                          <a:solidFill>
                            <a:schemeClr val="tx1"/>
                          </a:solidFill>
                          <a:effectLst/>
                          <a:latin typeface="Times New Roman"/>
                          <a:ea typeface="Calibri"/>
                          <a:cs typeface="Times New Roman"/>
                        </a:rPr>
                        <a:t>(дата заключения трудового договора)</a:t>
                      </a:r>
                      <a:endParaRPr lang="ru-RU" sz="120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1200" b="1">
                          <a:solidFill>
                            <a:schemeClr val="tx1"/>
                          </a:solidFill>
                          <a:effectLst/>
                          <a:latin typeface="Times New Roman"/>
                          <a:ea typeface="Calibri"/>
                          <a:cs typeface="Times New Roman"/>
                        </a:rPr>
                        <a:t>Срок подготовки представления</a:t>
                      </a:r>
                      <a:endParaRPr lang="ru-RU" sz="1200">
                        <a:solidFill>
                          <a:schemeClr val="tx1"/>
                        </a:solidFill>
                        <a:effectLst/>
                        <a:latin typeface="Calibri"/>
                        <a:ea typeface="Calibri"/>
                        <a:cs typeface="Times New Roman"/>
                      </a:endParaRPr>
                    </a:p>
                    <a:p>
                      <a:pPr algn="ctr">
                        <a:lnSpc>
                          <a:spcPct val="115000"/>
                        </a:lnSpc>
                        <a:spcAft>
                          <a:spcPts val="0"/>
                        </a:spcAft>
                      </a:pPr>
                      <a:r>
                        <a:rPr lang="ru-RU" sz="1200" b="1">
                          <a:solidFill>
                            <a:schemeClr val="tx1"/>
                          </a:solidFill>
                          <a:effectLst/>
                          <a:latin typeface="Times New Roman"/>
                          <a:ea typeface="Calibri"/>
                          <a:cs typeface="Times New Roman"/>
                        </a:rPr>
                        <a:t> </a:t>
                      </a:r>
                      <a:endParaRPr lang="ru-RU" sz="1200">
                        <a:solidFill>
                          <a:schemeClr val="tx1"/>
                        </a:solidFill>
                        <a:effectLst/>
                        <a:latin typeface="Calibri"/>
                        <a:ea typeface="Calibri"/>
                        <a:cs typeface="Times New Roman"/>
                      </a:endParaRPr>
                    </a:p>
                    <a:p>
                      <a:pPr algn="ctr">
                        <a:lnSpc>
                          <a:spcPct val="115000"/>
                        </a:lnSpc>
                        <a:spcAft>
                          <a:spcPts val="0"/>
                        </a:spcAft>
                      </a:pPr>
                      <a:r>
                        <a:rPr lang="ru-RU" sz="1200" b="1">
                          <a:solidFill>
                            <a:schemeClr val="tx1"/>
                          </a:solidFill>
                          <a:effectLst/>
                          <a:latin typeface="Times New Roman"/>
                          <a:ea typeface="Calibri"/>
                          <a:cs typeface="Times New Roman"/>
                        </a:rPr>
                        <a:t> </a:t>
                      </a:r>
                      <a:endParaRPr lang="ru-RU" sz="120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ru-RU" sz="1200" b="1" dirty="0">
                          <a:solidFill>
                            <a:schemeClr val="tx1"/>
                          </a:solidFill>
                          <a:effectLst/>
                          <a:latin typeface="Times New Roman"/>
                          <a:ea typeface="Calibri"/>
                          <a:cs typeface="Times New Roman"/>
                        </a:rPr>
                        <a:t>Ответственный за подготовку представления</a:t>
                      </a:r>
                      <a:endParaRPr lang="ru-RU" sz="1200" dirty="0">
                        <a:solidFill>
                          <a:schemeClr val="tx1"/>
                        </a:solidFill>
                        <a:effectLst/>
                        <a:latin typeface="Calibri"/>
                        <a:ea typeface="Calibri"/>
                        <a:cs typeface="Times New Roman"/>
                      </a:endParaRPr>
                    </a:p>
                    <a:p>
                      <a:pPr algn="ctr">
                        <a:lnSpc>
                          <a:spcPct val="115000"/>
                        </a:lnSpc>
                        <a:spcAft>
                          <a:spcPts val="0"/>
                        </a:spcAft>
                      </a:pPr>
                      <a:r>
                        <a:rPr lang="ru-RU" sz="1200" b="1" dirty="0">
                          <a:solidFill>
                            <a:schemeClr val="tx1"/>
                          </a:solidFill>
                          <a:effectLst/>
                          <a:latin typeface="Times New Roman"/>
                          <a:ea typeface="Calibri"/>
                          <a:cs typeface="Times New Roman"/>
                        </a:rPr>
                        <a:t> </a:t>
                      </a:r>
                      <a:endParaRPr lang="ru-RU" sz="1200" dirty="0">
                        <a:solidFill>
                          <a:schemeClr val="tx1"/>
                        </a:solidFill>
                        <a:effectLst/>
                        <a:latin typeface="Calibri"/>
                        <a:ea typeface="Calibri"/>
                        <a:cs typeface="Times New Roman"/>
                      </a:endParaRPr>
                    </a:p>
                    <a:p>
                      <a:pPr algn="ctr">
                        <a:lnSpc>
                          <a:spcPct val="115000"/>
                        </a:lnSpc>
                        <a:spcAft>
                          <a:spcPts val="0"/>
                        </a:spcAft>
                      </a:pPr>
                      <a:r>
                        <a:rPr lang="ru-RU" sz="1200" b="1" dirty="0">
                          <a:solidFill>
                            <a:schemeClr val="tx1"/>
                          </a:solidFill>
                          <a:effectLst/>
                          <a:latin typeface="Times New Roman"/>
                          <a:ea typeface="Calibri"/>
                          <a:cs typeface="Times New Roman"/>
                        </a:rPr>
                        <a:t> </a:t>
                      </a:r>
                      <a:endParaRPr lang="ru-RU" sz="1200" dirty="0">
                        <a:solidFill>
                          <a:schemeClr val="tx1"/>
                        </a:solidFill>
                        <a:effectLst/>
                        <a:latin typeface="Calibri"/>
                        <a:ea typeface="Calibri"/>
                        <a:cs typeface="Times New Roman"/>
                      </a:endParaRPr>
                    </a:p>
                  </a:txBody>
                  <a:tcPr marL="68580" marR="68580" marT="0" marB="0" anchor="ctr"/>
                </a:tc>
              </a:tr>
              <a:tr h="576064">
                <a:tc>
                  <a:txBody>
                    <a:bodyPr/>
                    <a:lstStyle/>
                    <a:p>
                      <a:pPr algn="just">
                        <a:lnSpc>
                          <a:spcPct val="115000"/>
                        </a:lnSpc>
                        <a:spcAft>
                          <a:spcPts val="0"/>
                        </a:spcAft>
                      </a:pPr>
                      <a:r>
                        <a:rPr lang="ru-RU" sz="1200">
                          <a:solidFill>
                            <a:schemeClr val="tx1"/>
                          </a:solidFill>
                          <a:effectLst/>
                        </a:rPr>
                        <a:t>1</a:t>
                      </a:r>
                      <a:endParaRPr lang="ru-RU" sz="120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dirty="0">
                          <a:solidFill>
                            <a:schemeClr val="tx1"/>
                          </a:solidFill>
                          <a:effectLst/>
                        </a:rPr>
                        <a:t> </a:t>
                      </a:r>
                      <a:endParaRPr lang="ru-RU" sz="12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solidFill>
                            <a:schemeClr val="tx1"/>
                          </a:solidFill>
                          <a:effectLst/>
                        </a:rPr>
                        <a:t> </a:t>
                      </a:r>
                      <a:endParaRPr lang="ru-RU" sz="120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spc="-5">
                          <a:solidFill>
                            <a:schemeClr val="tx1"/>
                          </a:solidFill>
                          <a:effectLst/>
                        </a:rPr>
                        <a:t> </a:t>
                      </a:r>
                      <a:endParaRPr lang="ru-RU" sz="120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solidFill>
                            <a:schemeClr val="tx1"/>
                          </a:solidFill>
                          <a:effectLst/>
                        </a:rPr>
                        <a:t> </a:t>
                      </a:r>
                      <a:endParaRPr lang="ru-RU" sz="120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solidFill>
                            <a:schemeClr val="tx1"/>
                          </a:solidFill>
                          <a:effectLst/>
                        </a:rPr>
                        <a:t> </a:t>
                      </a:r>
                      <a:endParaRPr lang="ru-RU" sz="1200">
                        <a:solidFill>
                          <a:schemeClr val="tx1"/>
                        </a:solidFill>
                        <a:effectLst/>
                        <a:latin typeface="Calibri"/>
                        <a:ea typeface="Calibri"/>
                        <a:cs typeface="Times New Roman"/>
                      </a:endParaRPr>
                    </a:p>
                  </a:txBody>
                  <a:tcPr marL="68580" marR="68580" marT="0" marB="0"/>
                </a:tc>
              </a:tr>
              <a:tr h="648072">
                <a:tc>
                  <a:txBody>
                    <a:bodyPr/>
                    <a:lstStyle/>
                    <a:p>
                      <a:pPr algn="just">
                        <a:lnSpc>
                          <a:spcPct val="115000"/>
                        </a:lnSpc>
                        <a:spcAft>
                          <a:spcPts val="0"/>
                        </a:spcAft>
                      </a:pPr>
                      <a:r>
                        <a:rPr lang="ru-RU" sz="1200">
                          <a:solidFill>
                            <a:schemeClr val="tx1"/>
                          </a:solidFill>
                          <a:effectLst/>
                        </a:rPr>
                        <a:t>2</a:t>
                      </a:r>
                      <a:endParaRPr lang="ru-RU" sz="120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dirty="0">
                          <a:solidFill>
                            <a:schemeClr val="tx1"/>
                          </a:solidFill>
                          <a:effectLst/>
                        </a:rPr>
                        <a:t> </a:t>
                      </a:r>
                      <a:endParaRPr lang="ru-RU" sz="12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dirty="0">
                          <a:solidFill>
                            <a:schemeClr val="tx1"/>
                          </a:solidFill>
                          <a:effectLst/>
                        </a:rPr>
                        <a:t> </a:t>
                      </a:r>
                      <a:endParaRPr lang="ru-RU" sz="12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spc="-5">
                          <a:solidFill>
                            <a:schemeClr val="tx1"/>
                          </a:solidFill>
                          <a:effectLst/>
                        </a:rPr>
                        <a:t> </a:t>
                      </a:r>
                      <a:endParaRPr lang="ru-RU" sz="120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solidFill>
                            <a:schemeClr val="tx1"/>
                          </a:solidFill>
                          <a:effectLst/>
                        </a:rPr>
                        <a:t> </a:t>
                      </a:r>
                      <a:endParaRPr lang="ru-RU" sz="120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solidFill>
                            <a:schemeClr val="tx1"/>
                          </a:solidFill>
                          <a:effectLst/>
                        </a:rPr>
                        <a:t> </a:t>
                      </a:r>
                      <a:endParaRPr lang="ru-RU" sz="1200">
                        <a:solidFill>
                          <a:schemeClr val="tx1"/>
                        </a:solidFill>
                        <a:effectLst/>
                        <a:latin typeface="Calibri"/>
                        <a:ea typeface="Calibri"/>
                        <a:cs typeface="Times New Roman"/>
                      </a:endParaRPr>
                    </a:p>
                  </a:txBody>
                  <a:tcPr marL="68580" marR="68580" marT="0" marB="0"/>
                </a:tc>
              </a:tr>
              <a:tr h="648072">
                <a:tc>
                  <a:txBody>
                    <a:bodyPr/>
                    <a:lstStyle/>
                    <a:p>
                      <a:pPr algn="just">
                        <a:lnSpc>
                          <a:spcPct val="115000"/>
                        </a:lnSpc>
                        <a:spcAft>
                          <a:spcPts val="0"/>
                        </a:spcAft>
                      </a:pPr>
                      <a:r>
                        <a:rPr lang="ru-RU" sz="1200">
                          <a:solidFill>
                            <a:schemeClr val="tx1"/>
                          </a:solidFill>
                          <a:effectLst/>
                        </a:rPr>
                        <a:t>3</a:t>
                      </a:r>
                      <a:endParaRPr lang="ru-RU" sz="120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solidFill>
                            <a:schemeClr val="tx1"/>
                          </a:solidFill>
                          <a:effectLst/>
                        </a:rPr>
                        <a:t> </a:t>
                      </a:r>
                      <a:endParaRPr lang="ru-RU" sz="120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dirty="0">
                          <a:solidFill>
                            <a:schemeClr val="tx1"/>
                          </a:solidFill>
                          <a:effectLst/>
                        </a:rPr>
                        <a:t> </a:t>
                      </a:r>
                      <a:endParaRPr lang="ru-RU" sz="12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spc="-5" dirty="0">
                          <a:solidFill>
                            <a:schemeClr val="tx1"/>
                          </a:solidFill>
                          <a:effectLst/>
                        </a:rPr>
                        <a:t> </a:t>
                      </a:r>
                      <a:endParaRPr lang="ru-RU" sz="12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solidFill>
                            <a:schemeClr val="tx1"/>
                          </a:solidFill>
                          <a:effectLst/>
                        </a:rPr>
                        <a:t> </a:t>
                      </a:r>
                      <a:endParaRPr lang="ru-RU" sz="120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solidFill>
                            <a:schemeClr val="tx1"/>
                          </a:solidFill>
                          <a:effectLst/>
                        </a:rPr>
                        <a:t> </a:t>
                      </a:r>
                      <a:endParaRPr lang="ru-RU" sz="1200">
                        <a:solidFill>
                          <a:schemeClr val="tx1"/>
                        </a:solidFill>
                        <a:effectLst/>
                        <a:latin typeface="Calibri"/>
                        <a:ea typeface="Calibri"/>
                        <a:cs typeface="Times New Roman"/>
                      </a:endParaRPr>
                    </a:p>
                  </a:txBody>
                  <a:tcPr marL="68580" marR="68580" marT="0" marB="0"/>
                </a:tc>
              </a:tr>
              <a:tr h="720080">
                <a:tc>
                  <a:txBody>
                    <a:bodyPr/>
                    <a:lstStyle/>
                    <a:p>
                      <a:pPr algn="just">
                        <a:lnSpc>
                          <a:spcPct val="115000"/>
                        </a:lnSpc>
                        <a:spcAft>
                          <a:spcPts val="0"/>
                        </a:spcAft>
                      </a:pPr>
                      <a:r>
                        <a:rPr lang="ru-RU" sz="1200">
                          <a:solidFill>
                            <a:schemeClr val="tx1"/>
                          </a:solidFill>
                          <a:effectLst/>
                        </a:rPr>
                        <a:t>4</a:t>
                      </a:r>
                      <a:endParaRPr lang="ru-RU" sz="120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solidFill>
                            <a:schemeClr val="tx1"/>
                          </a:solidFill>
                          <a:effectLst/>
                        </a:rPr>
                        <a:t> </a:t>
                      </a:r>
                      <a:endParaRPr lang="ru-RU" sz="120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a:solidFill>
                            <a:schemeClr val="tx1"/>
                          </a:solidFill>
                          <a:effectLst/>
                        </a:rPr>
                        <a:t> </a:t>
                      </a:r>
                      <a:endParaRPr lang="ru-RU" sz="120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spc="-5" dirty="0">
                          <a:solidFill>
                            <a:schemeClr val="tx1"/>
                          </a:solidFill>
                          <a:effectLst/>
                        </a:rPr>
                        <a:t> </a:t>
                      </a:r>
                      <a:endParaRPr lang="ru-RU" sz="12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dirty="0">
                          <a:solidFill>
                            <a:schemeClr val="tx1"/>
                          </a:solidFill>
                          <a:effectLst/>
                        </a:rPr>
                        <a:t> </a:t>
                      </a:r>
                      <a:endParaRPr lang="ru-RU" sz="1200" dirty="0">
                        <a:solidFill>
                          <a:schemeClr val="tx1"/>
                        </a:solidFill>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ru-RU" sz="1200" dirty="0">
                          <a:solidFill>
                            <a:schemeClr val="tx1"/>
                          </a:solidFill>
                          <a:effectLst/>
                        </a:rPr>
                        <a:t> </a:t>
                      </a:r>
                      <a:endParaRPr lang="ru-RU" sz="1200" dirty="0">
                        <a:solidFill>
                          <a:schemeClr val="tx1"/>
                        </a:solidFill>
                        <a:effectLst/>
                        <a:latin typeface="Calibri"/>
                        <a:ea typeface="Calibri"/>
                        <a:cs typeface="Times New Roman"/>
                      </a:endParaRPr>
                    </a:p>
                  </a:txBody>
                  <a:tcPr marL="68580" marR="68580" marT="0" marB="0"/>
                </a:tc>
              </a:tr>
            </a:tbl>
          </a:graphicData>
        </a:graphic>
      </p:graphicFrame>
      <p:sp>
        <p:nvSpPr>
          <p:cNvPr id="5" name="TextBox 4"/>
          <p:cNvSpPr txBox="1"/>
          <p:nvPr/>
        </p:nvSpPr>
        <p:spPr>
          <a:xfrm>
            <a:off x="7380312" y="204698"/>
            <a:ext cx="1656184" cy="369332"/>
          </a:xfrm>
          <a:prstGeom prst="rect">
            <a:avLst/>
          </a:prstGeom>
          <a:noFill/>
        </p:spPr>
        <p:txBody>
          <a:bodyPr wrap="square" rtlCol="0">
            <a:spAutoFit/>
          </a:bodyPr>
          <a:lstStyle/>
          <a:p>
            <a:r>
              <a:rPr lang="ru-RU" b="1" dirty="0" smtClean="0"/>
              <a:t>Приложение 2</a:t>
            </a:r>
            <a:endParaRPr lang="ru-RU" b="1" dirty="0"/>
          </a:p>
        </p:txBody>
      </p:sp>
    </p:spTree>
    <p:extLst>
      <p:ext uri="{BB962C8B-B14F-4D97-AF65-F5344CB8AC3E}">
        <p14:creationId xmlns:p14="http://schemas.microsoft.com/office/powerpoint/2010/main" val="2150431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80312" y="204698"/>
            <a:ext cx="1656184" cy="369332"/>
          </a:xfrm>
          <a:prstGeom prst="rect">
            <a:avLst/>
          </a:prstGeom>
          <a:noFill/>
        </p:spPr>
        <p:txBody>
          <a:bodyPr wrap="square" rtlCol="0">
            <a:spAutoFit/>
          </a:bodyPr>
          <a:lstStyle/>
          <a:p>
            <a:r>
              <a:rPr lang="ru-RU" b="1" dirty="0" smtClean="0"/>
              <a:t>Приложение 3</a:t>
            </a:r>
            <a:endParaRPr lang="ru-RU" b="1" dirty="0"/>
          </a:p>
        </p:txBody>
      </p:sp>
      <p:sp>
        <p:nvSpPr>
          <p:cNvPr id="10" name="Rectangle 1"/>
          <p:cNvSpPr>
            <a:spLocks noChangeArrowheads="1"/>
          </p:cNvSpPr>
          <p:nvPr/>
        </p:nvSpPr>
        <p:spPr bwMode="auto">
          <a:xfrm>
            <a:off x="1475656" y="278348"/>
            <a:ext cx="4968552" cy="92333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1420813" algn="l"/>
              </a:tabLst>
            </a:pPr>
            <a:r>
              <a:rPr lang="ru-RU" altLang="ru-RU" b="1" dirty="0">
                <a:solidFill>
                  <a:srgbClr val="000000"/>
                </a:solidFill>
                <a:latin typeface="Times New Roman" pitchFamily="18" charset="0"/>
                <a:ea typeface="Calibri" pitchFamily="34" charset="0"/>
                <a:cs typeface="Times New Roman" pitchFamily="18" charset="0"/>
              </a:rPr>
              <a:t>График заседаний аттестационной комиссии </a:t>
            </a:r>
            <a:endParaRPr lang="ru-RU" altLang="ru-RU" sz="800" dirty="0">
              <a:latin typeface="Arial" pitchFamily="34" charset="0"/>
              <a:cs typeface="Arial" pitchFamily="34" charset="0"/>
            </a:endParaRPr>
          </a:p>
          <a:p>
            <a:pPr lvl="0" eaLnBrk="0" fontAlgn="base" hangingPunct="0">
              <a:spcBef>
                <a:spcPct val="0"/>
              </a:spcBef>
              <a:spcAft>
                <a:spcPct val="0"/>
              </a:spcAft>
              <a:tabLst>
                <a:tab pos="1420813" algn="l"/>
              </a:tabLst>
            </a:pPr>
            <a:r>
              <a:rPr lang="ru-RU" altLang="ru-RU" b="1" dirty="0">
                <a:solidFill>
                  <a:srgbClr val="000000"/>
                </a:solidFill>
                <a:latin typeface="Times New Roman" pitchFamily="18" charset="0"/>
                <a:ea typeface="Calibri" pitchFamily="34" charset="0"/>
                <a:cs typeface="Times New Roman" pitchFamily="18" charset="0"/>
              </a:rPr>
              <a:t>_______________________________________</a:t>
            </a:r>
            <a:endParaRPr lang="ru-RU" altLang="ru-RU" sz="8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281138393"/>
              </p:ext>
            </p:extLst>
          </p:nvPr>
        </p:nvGraphicFramePr>
        <p:xfrm>
          <a:off x="1331640" y="1916832"/>
          <a:ext cx="7056784" cy="3468703"/>
        </p:xfrm>
        <a:graphic>
          <a:graphicData uri="http://schemas.openxmlformats.org/drawingml/2006/table">
            <a:tbl>
              <a:tblPr firstRow="1" firstCol="1" bandRow="1">
                <a:tableStyleId>{5C22544A-7EE6-4342-B048-85BDC9FD1C3A}</a:tableStyleId>
              </a:tblPr>
              <a:tblGrid>
                <a:gridCol w="1799167"/>
                <a:gridCol w="2089265"/>
                <a:gridCol w="3168352"/>
              </a:tblGrid>
              <a:tr h="328295">
                <a:tc>
                  <a:txBody>
                    <a:bodyPr/>
                    <a:lstStyle/>
                    <a:p>
                      <a:pPr algn="ctr">
                        <a:lnSpc>
                          <a:spcPct val="115000"/>
                        </a:lnSpc>
                        <a:spcAft>
                          <a:spcPts val="0"/>
                        </a:spcAft>
                      </a:pPr>
                      <a:r>
                        <a:rPr lang="ru-RU" sz="1200" dirty="0">
                          <a:solidFill>
                            <a:schemeClr val="tx1"/>
                          </a:solidFill>
                          <a:effectLst/>
                        </a:rPr>
                        <a:t> </a:t>
                      </a:r>
                      <a:endParaRPr lang="ru-RU" sz="1100" dirty="0">
                        <a:solidFill>
                          <a:schemeClr val="tx1"/>
                        </a:solidFill>
                        <a:effectLst/>
                      </a:endParaRPr>
                    </a:p>
                    <a:p>
                      <a:pPr algn="ctr">
                        <a:lnSpc>
                          <a:spcPct val="115000"/>
                        </a:lnSpc>
                        <a:spcAft>
                          <a:spcPts val="0"/>
                        </a:spcAft>
                      </a:pPr>
                      <a:r>
                        <a:rPr lang="ru-RU" sz="1200" dirty="0">
                          <a:solidFill>
                            <a:schemeClr val="tx1"/>
                          </a:solidFill>
                          <a:effectLst/>
                        </a:rPr>
                        <a:t>Заседание</a:t>
                      </a:r>
                      <a:endParaRPr lang="ru-RU" sz="1100" dirty="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tabLst>
                          <a:tab pos="1420495" algn="l"/>
                        </a:tabLst>
                      </a:pPr>
                      <a:r>
                        <a:rPr lang="ru-RU" sz="1200" dirty="0">
                          <a:solidFill>
                            <a:schemeClr val="tx1"/>
                          </a:solidFill>
                          <a:effectLst/>
                        </a:rPr>
                        <a:t> </a:t>
                      </a:r>
                      <a:endParaRPr lang="ru-RU" sz="1100" dirty="0">
                        <a:solidFill>
                          <a:schemeClr val="tx1"/>
                        </a:solidFill>
                        <a:effectLst/>
                      </a:endParaRPr>
                    </a:p>
                    <a:p>
                      <a:pPr algn="ctr">
                        <a:lnSpc>
                          <a:spcPct val="115000"/>
                        </a:lnSpc>
                        <a:spcAft>
                          <a:spcPts val="0"/>
                        </a:spcAft>
                        <a:tabLst>
                          <a:tab pos="1420495" algn="l"/>
                        </a:tabLst>
                      </a:pPr>
                      <a:r>
                        <a:rPr lang="ru-RU" sz="1200" dirty="0">
                          <a:solidFill>
                            <a:schemeClr val="tx1"/>
                          </a:solidFill>
                          <a:effectLst/>
                        </a:rPr>
                        <a:t>Дата заседания</a:t>
                      </a:r>
                      <a:endParaRPr lang="ru-RU" sz="1100" dirty="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spc="-15" dirty="0">
                          <a:solidFill>
                            <a:schemeClr val="tx1"/>
                          </a:solidFill>
                          <a:effectLst/>
                        </a:rPr>
                        <a:t> </a:t>
                      </a:r>
                      <a:endParaRPr lang="ru-RU" sz="1100" dirty="0">
                        <a:solidFill>
                          <a:schemeClr val="tx1"/>
                        </a:solidFill>
                        <a:effectLst/>
                      </a:endParaRPr>
                    </a:p>
                    <a:p>
                      <a:pPr algn="ctr">
                        <a:lnSpc>
                          <a:spcPct val="115000"/>
                        </a:lnSpc>
                        <a:spcAft>
                          <a:spcPts val="0"/>
                        </a:spcAft>
                      </a:pPr>
                      <a:r>
                        <a:rPr lang="ru-RU" sz="1200" spc="-15" dirty="0">
                          <a:solidFill>
                            <a:schemeClr val="tx1"/>
                          </a:solidFill>
                          <a:effectLst/>
                        </a:rPr>
                        <a:t>Приглашенные (аттестуемые) педагогические работники</a:t>
                      </a:r>
                      <a:endParaRPr lang="ru-RU" sz="1100" dirty="0">
                        <a:solidFill>
                          <a:schemeClr val="tx1"/>
                        </a:solidFill>
                        <a:effectLst/>
                      </a:endParaRPr>
                    </a:p>
                    <a:p>
                      <a:pPr algn="ctr">
                        <a:lnSpc>
                          <a:spcPct val="115000"/>
                        </a:lnSpc>
                        <a:spcAft>
                          <a:spcPts val="0"/>
                        </a:spcAft>
                      </a:pPr>
                      <a:r>
                        <a:rPr lang="ru-RU" sz="1200" spc="-15" dirty="0">
                          <a:solidFill>
                            <a:schemeClr val="tx1"/>
                          </a:solidFill>
                          <a:effectLst/>
                        </a:rPr>
                        <a:t> </a:t>
                      </a:r>
                      <a:endParaRPr lang="ru-RU" sz="1100" dirty="0">
                        <a:solidFill>
                          <a:schemeClr val="tx1"/>
                        </a:solidFill>
                        <a:effectLst/>
                        <a:latin typeface="Calibri"/>
                        <a:ea typeface="Calibri"/>
                        <a:cs typeface="Times New Roman"/>
                      </a:endParaRPr>
                    </a:p>
                  </a:txBody>
                  <a:tcPr marL="68580" marR="68580" marT="0" marB="0"/>
                </a:tc>
              </a:tr>
              <a:tr h="827255">
                <a:tc>
                  <a:txBody>
                    <a:bodyPr/>
                    <a:lstStyle/>
                    <a:p>
                      <a:pPr algn="just">
                        <a:lnSpc>
                          <a:spcPct val="115000"/>
                        </a:lnSpc>
                        <a:spcAft>
                          <a:spcPts val="0"/>
                        </a:spcAft>
                      </a:pPr>
                      <a:r>
                        <a:rPr lang="ru-RU" sz="1200">
                          <a:solidFill>
                            <a:schemeClr val="tx1"/>
                          </a:solidFill>
                          <a:effectLst/>
                        </a:rPr>
                        <a:t> </a:t>
                      </a:r>
                      <a:endParaRPr lang="ru-RU" sz="1100">
                        <a:solidFill>
                          <a:schemeClr val="tx1"/>
                        </a:solidFill>
                        <a:effectLst/>
                      </a:endParaRPr>
                    </a:p>
                    <a:p>
                      <a:pPr algn="just">
                        <a:lnSpc>
                          <a:spcPct val="115000"/>
                        </a:lnSpc>
                        <a:spcAft>
                          <a:spcPts val="0"/>
                        </a:spcAft>
                      </a:pPr>
                      <a:r>
                        <a:rPr lang="ru-RU" sz="1200">
                          <a:solidFill>
                            <a:schemeClr val="tx1"/>
                          </a:solidFill>
                          <a:effectLst/>
                        </a:rPr>
                        <a:t>№1</a:t>
                      </a:r>
                      <a:endParaRPr lang="ru-RU" sz="11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tabLst>
                          <a:tab pos="1420495" algn="l"/>
                        </a:tabLst>
                      </a:pPr>
                      <a:r>
                        <a:rPr lang="ru-RU" sz="1200" spc="-20">
                          <a:solidFill>
                            <a:schemeClr val="tx1"/>
                          </a:solidFill>
                          <a:effectLst/>
                        </a:rPr>
                        <a:t> </a:t>
                      </a:r>
                      <a:endParaRPr lang="ru-RU" sz="11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200" spc="-15">
                          <a:solidFill>
                            <a:schemeClr val="tx1"/>
                          </a:solidFill>
                          <a:effectLst/>
                        </a:rPr>
                        <a:t> </a:t>
                      </a:r>
                      <a:endParaRPr lang="ru-RU" sz="1100">
                        <a:solidFill>
                          <a:schemeClr val="tx1"/>
                        </a:solidFill>
                        <a:effectLst/>
                        <a:latin typeface="Calibri"/>
                        <a:ea typeface="Calibri"/>
                        <a:cs typeface="Times New Roman"/>
                      </a:endParaRPr>
                    </a:p>
                  </a:txBody>
                  <a:tcPr marL="68580" marR="68580" marT="0" marB="0"/>
                </a:tc>
              </a:tr>
              <a:tr h="864096">
                <a:tc>
                  <a:txBody>
                    <a:bodyPr/>
                    <a:lstStyle/>
                    <a:p>
                      <a:pPr algn="just">
                        <a:lnSpc>
                          <a:spcPct val="115000"/>
                        </a:lnSpc>
                        <a:spcAft>
                          <a:spcPts val="0"/>
                        </a:spcAft>
                      </a:pPr>
                      <a:r>
                        <a:rPr lang="ru-RU" sz="1200">
                          <a:solidFill>
                            <a:schemeClr val="tx1"/>
                          </a:solidFill>
                          <a:effectLst/>
                        </a:rPr>
                        <a:t> </a:t>
                      </a:r>
                      <a:endParaRPr lang="ru-RU" sz="1100">
                        <a:solidFill>
                          <a:schemeClr val="tx1"/>
                        </a:solidFill>
                        <a:effectLst/>
                      </a:endParaRPr>
                    </a:p>
                    <a:p>
                      <a:pPr algn="just">
                        <a:lnSpc>
                          <a:spcPct val="115000"/>
                        </a:lnSpc>
                        <a:spcAft>
                          <a:spcPts val="0"/>
                        </a:spcAft>
                      </a:pPr>
                      <a:r>
                        <a:rPr lang="ru-RU" sz="1200">
                          <a:solidFill>
                            <a:schemeClr val="tx1"/>
                          </a:solidFill>
                          <a:effectLst/>
                        </a:rPr>
                        <a:t>№2</a:t>
                      </a:r>
                      <a:endParaRPr lang="ru-RU" sz="11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tabLst>
                          <a:tab pos="1420495" algn="l"/>
                        </a:tabLst>
                      </a:pPr>
                      <a:r>
                        <a:rPr lang="ru-RU" sz="1200" spc="-20">
                          <a:solidFill>
                            <a:schemeClr val="tx1"/>
                          </a:solidFill>
                          <a:effectLst/>
                        </a:rPr>
                        <a:t> </a:t>
                      </a:r>
                      <a:endParaRPr lang="ru-RU" sz="11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200" spc="10">
                          <a:solidFill>
                            <a:schemeClr val="tx1"/>
                          </a:solidFill>
                          <a:effectLst/>
                        </a:rPr>
                        <a:t> </a:t>
                      </a:r>
                      <a:endParaRPr lang="ru-RU" sz="1100">
                        <a:solidFill>
                          <a:schemeClr val="tx1"/>
                        </a:solidFill>
                        <a:effectLst/>
                        <a:latin typeface="Calibri"/>
                        <a:ea typeface="Calibri"/>
                        <a:cs typeface="Times New Roman"/>
                      </a:endParaRPr>
                    </a:p>
                  </a:txBody>
                  <a:tcPr marL="68580" marR="68580" marT="0" marB="0"/>
                </a:tc>
              </a:tr>
              <a:tr h="936104">
                <a:tc>
                  <a:txBody>
                    <a:bodyPr/>
                    <a:lstStyle/>
                    <a:p>
                      <a:pPr algn="just">
                        <a:lnSpc>
                          <a:spcPct val="115000"/>
                        </a:lnSpc>
                        <a:spcAft>
                          <a:spcPts val="0"/>
                        </a:spcAft>
                      </a:pPr>
                      <a:r>
                        <a:rPr lang="ru-RU" sz="1200">
                          <a:solidFill>
                            <a:schemeClr val="tx1"/>
                          </a:solidFill>
                          <a:effectLst/>
                        </a:rPr>
                        <a:t> </a:t>
                      </a:r>
                      <a:endParaRPr lang="ru-RU" sz="1100">
                        <a:solidFill>
                          <a:schemeClr val="tx1"/>
                        </a:solidFill>
                        <a:effectLst/>
                      </a:endParaRPr>
                    </a:p>
                    <a:p>
                      <a:pPr algn="just">
                        <a:lnSpc>
                          <a:spcPct val="115000"/>
                        </a:lnSpc>
                        <a:spcAft>
                          <a:spcPts val="0"/>
                        </a:spcAft>
                      </a:pPr>
                      <a:r>
                        <a:rPr lang="ru-RU" sz="1200">
                          <a:solidFill>
                            <a:schemeClr val="tx1"/>
                          </a:solidFill>
                          <a:effectLst/>
                        </a:rPr>
                        <a:t>№3</a:t>
                      </a:r>
                      <a:endParaRPr lang="ru-RU" sz="110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tabLst>
                          <a:tab pos="1420495" algn="l"/>
                        </a:tabLst>
                      </a:pPr>
                      <a:r>
                        <a:rPr lang="ru-RU" sz="1200" spc="-20" dirty="0">
                          <a:solidFill>
                            <a:schemeClr val="tx1"/>
                          </a:solidFill>
                          <a:effectLst/>
                        </a:rPr>
                        <a:t> </a:t>
                      </a:r>
                      <a:endParaRPr lang="ru-RU" sz="110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200" spc="10" dirty="0">
                          <a:solidFill>
                            <a:schemeClr val="tx1"/>
                          </a:solidFill>
                          <a:effectLst/>
                        </a:rPr>
                        <a:t> </a:t>
                      </a:r>
                      <a:endParaRPr lang="ru-RU" sz="110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799423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8304" y="188640"/>
            <a:ext cx="1728192" cy="369332"/>
          </a:xfrm>
          <a:prstGeom prst="rect">
            <a:avLst/>
          </a:prstGeom>
          <a:noFill/>
        </p:spPr>
        <p:txBody>
          <a:bodyPr wrap="square" rtlCol="0">
            <a:spAutoFit/>
          </a:bodyPr>
          <a:lstStyle/>
          <a:p>
            <a:r>
              <a:rPr lang="ru-RU" b="1" dirty="0" smtClean="0"/>
              <a:t>Приложение 4</a:t>
            </a:r>
            <a:endParaRPr lang="ru-RU" b="1" dirty="0"/>
          </a:p>
        </p:txBody>
      </p:sp>
      <p:graphicFrame>
        <p:nvGraphicFramePr>
          <p:cNvPr id="3" name="Таблица 2"/>
          <p:cNvGraphicFramePr>
            <a:graphicFrameLocks noGrp="1"/>
          </p:cNvGraphicFramePr>
          <p:nvPr>
            <p:extLst>
              <p:ext uri="{D42A27DB-BD31-4B8C-83A1-F6EECF244321}">
                <p14:modId xmlns:p14="http://schemas.microsoft.com/office/powerpoint/2010/main" val="713608904"/>
              </p:ext>
            </p:extLst>
          </p:nvPr>
        </p:nvGraphicFramePr>
        <p:xfrm>
          <a:off x="1115616" y="1052736"/>
          <a:ext cx="7776864" cy="5679867"/>
        </p:xfrm>
        <a:graphic>
          <a:graphicData uri="http://schemas.openxmlformats.org/drawingml/2006/table">
            <a:tbl>
              <a:tblPr firstRow="1" firstCol="1" bandRow="1">
                <a:tableStyleId>{5C22544A-7EE6-4342-B048-85BDC9FD1C3A}</a:tableStyleId>
              </a:tblPr>
              <a:tblGrid>
                <a:gridCol w="364704"/>
                <a:gridCol w="4747864"/>
                <a:gridCol w="1368152"/>
                <a:gridCol w="1296144"/>
              </a:tblGrid>
              <a:tr h="252663">
                <a:tc>
                  <a:txBody>
                    <a:bodyPr/>
                    <a:lstStyle/>
                    <a:p>
                      <a:pPr algn="ctr">
                        <a:lnSpc>
                          <a:spcPct val="115000"/>
                        </a:lnSpc>
                        <a:spcAft>
                          <a:spcPts val="0"/>
                        </a:spcAft>
                      </a:pPr>
                      <a:r>
                        <a:rPr lang="ru-RU" sz="1400" dirty="0">
                          <a:solidFill>
                            <a:schemeClr val="tx1"/>
                          </a:solidFill>
                          <a:effectLst/>
                        </a:rPr>
                        <a:t>№</a:t>
                      </a:r>
                      <a:endParaRPr lang="ru-RU" sz="1400" dirty="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dirty="0">
                          <a:solidFill>
                            <a:schemeClr val="tx1"/>
                          </a:solidFill>
                          <a:effectLst/>
                        </a:rPr>
                        <a:t>Мероприятия</a:t>
                      </a:r>
                      <a:endParaRPr lang="ru-RU" sz="1400" dirty="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Срок проведения</a:t>
                      </a:r>
                      <a:endParaRPr lang="ru-RU" sz="140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Ответственный</a:t>
                      </a:r>
                      <a:endParaRPr lang="ru-RU" sz="1400">
                        <a:solidFill>
                          <a:schemeClr val="tx1"/>
                        </a:solidFill>
                        <a:effectLst/>
                        <a:latin typeface="Calibri"/>
                        <a:ea typeface="Calibri"/>
                        <a:cs typeface="Times New Roman"/>
                      </a:endParaRPr>
                    </a:p>
                  </a:txBody>
                  <a:tcPr marL="35310" marR="35310" marT="0" marB="0"/>
                </a:tc>
              </a:tr>
              <a:tr h="252663">
                <a:tc>
                  <a:txBody>
                    <a:bodyPr/>
                    <a:lstStyle/>
                    <a:p>
                      <a:pPr algn="ctr">
                        <a:lnSpc>
                          <a:spcPct val="115000"/>
                        </a:lnSpc>
                        <a:spcAft>
                          <a:spcPts val="0"/>
                        </a:spcAft>
                      </a:pPr>
                      <a:r>
                        <a:rPr lang="ru-RU" sz="1400">
                          <a:solidFill>
                            <a:schemeClr val="tx1"/>
                          </a:solidFill>
                          <a:effectLst/>
                        </a:rPr>
                        <a:t>1.</a:t>
                      </a:r>
                      <a:endParaRPr lang="ru-RU" sz="1400">
                        <a:solidFill>
                          <a:schemeClr val="tx1"/>
                        </a:solidFill>
                        <a:effectLst/>
                        <a:latin typeface="Calibri"/>
                        <a:ea typeface="Calibri"/>
                        <a:cs typeface="Times New Roman"/>
                      </a:endParaRPr>
                    </a:p>
                  </a:txBody>
                  <a:tcPr marL="35310" marR="35310" marT="0" marB="0"/>
                </a:tc>
                <a:tc>
                  <a:txBody>
                    <a:bodyPr/>
                    <a:lstStyle/>
                    <a:p>
                      <a:pPr algn="l">
                        <a:lnSpc>
                          <a:spcPct val="115000"/>
                        </a:lnSpc>
                        <a:spcAft>
                          <a:spcPts val="0"/>
                        </a:spcAft>
                      </a:pPr>
                      <a:r>
                        <a:rPr lang="ru-RU" sz="1400" b="1" dirty="0">
                          <a:solidFill>
                            <a:schemeClr val="tx1"/>
                          </a:solidFill>
                          <a:effectLst/>
                        </a:rPr>
                        <a:t>Составление и уточнение  списков аттестуемых </a:t>
                      </a:r>
                      <a:r>
                        <a:rPr lang="ru-RU" sz="1400" b="1" dirty="0" smtClean="0">
                          <a:solidFill>
                            <a:schemeClr val="tx1"/>
                          </a:solidFill>
                          <a:effectLst/>
                        </a:rPr>
                        <a:t>педагогов</a:t>
                      </a:r>
                      <a:endParaRPr lang="ru-RU" sz="1400" b="1" dirty="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r>
              <a:tr h="631658">
                <a:tc>
                  <a:txBody>
                    <a:bodyPr/>
                    <a:lstStyle/>
                    <a:p>
                      <a:pPr algn="ctr">
                        <a:lnSpc>
                          <a:spcPct val="115000"/>
                        </a:lnSpc>
                        <a:spcAft>
                          <a:spcPts val="0"/>
                        </a:spcAft>
                      </a:pPr>
                      <a:r>
                        <a:rPr lang="ru-RU" sz="1400">
                          <a:solidFill>
                            <a:schemeClr val="tx1"/>
                          </a:solidFill>
                          <a:effectLst/>
                        </a:rPr>
                        <a:t>2.</a:t>
                      </a:r>
                      <a:endParaRPr lang="ru-RU" sz="1400">
                        <a:solidFill>
                          <a:schemeClr val="tx1"/>
                        </a:solidFill>
                        <a:effectLst/>
                        <a:latin typeface="Calibri"/>
                        <a:ea typeface="Calibri"/>
                        <a:cs typeface="Times New Roman"/>
                      </a:endParaRPr>
                    </a:p>
                  </a:txBody>
                  <a:tcPr marL="35310" marR="35310" marT="0" marB="0"/>
                </a:tc>
                <a:tc>
                  <a:txBody>
                    <a:bodyPr/>
                    <a:lstStyle/>
                    <a:p>
                      <a:pPr algn="l">
                        <a:lnSpc>
                          <a:spcPct val="115000"/>
                        </a:lnSpc>
                        <a:spcAft>
                          <a:spcPts val="0"/>
                        </a:spcAft>
                      </a:pPr>
                      <a:r>
                        <a:rPr lang="ru-RU" sz="1400" b="1" dirty="0">
                          <a:solidFill>
                            <a:schemeClr val="tx1"/>
                          </a:solidFill>
                          <a:effectLst/>
                        </a:rPr>
                        <a:t>Информационное обеспечение. Создание базы нормативно-правовых  документов по аттестации на соответствие занимаемой </a:t>
                      </a:r>
                      <a:r>
                        <a:rPr lang="ru-RU" sz="1400" b="1" dirty="0" smtClean="0">
                          <a:solidFill>
                            <a:schemeClr val="tx1"/>
                          </a:solidFill>
                          <a:effectLst/>
                        </a:rPr>
                        <a:t>должности</a:t>
                      </a:r>
                      <a:endParaRPr lang="ru-RU" sz="1400" b="1" dirty="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r>
              <a:tr h="884321">
                <a:tc>
                  <a:txBody>
                    <a:bodyPr/>
                    <a:lstStyle/>
                    <a:p>
                      <a:pPr algn="ctr">
                        <a:lnSpc>
                          <a:spcPct val="115000"/>
                        </a:lnSpc>
                        <a:spcAft>
                          <a:spcPts val="0"/>
                        </a:spcAft>
                      </a:pPr>
                      <a:r>
                        <a:rPr lang="ru-RU" sz="1400">
                          <a:solidFill>
                            <a:schemeClr val="tx1"/>
                          </a:solidFill>
                          <a:effectLst/>
                        </a:rPr>
                        <a:t>3.</a:t>
                      </a:r>
                      <a:endParaRPr lang="ru-RU" sz="1400">
                        <a:solidFill>
                          <a:schemeClr val="tx1"/>
                        </a:solidFill>
                        <a:effectLst/>
                        <a:latin typeface="Calibri"/>
                        <a:ea typeface="Calibri"/>
                        <a:cs typeface="Times New Roman"/>
                      </a:endParaRPr>
                    </a:p>
                  </a:txBody>
                  <a:tcPr marL="35310" marR="35310" marT="0" marB="0"/>
                </a:tc>
                <a:tc>
                  <a:txBody>
                    <a:bodyPr/>
                    <a:lstStyle/>
                    <a:p>
                      <a:pPr algn="l">
                        <a:lnSpc>
                          <a:spcPct val="115000"/>
                        </a:lnSpc>
                        <a:spcAft>
                          <a:spcPts val="0"/>
                        </a:spcAft>
                      </a:pPr>
                      <a:r>
                        <a:rPr lang="ru-RU" sz="1400" b="1" dirty="0">
                          <a:solidFill>
                            <a:schemeClr val="tx1"/>
                          </a:solidFill>
                          <a:effectLst/>
                        </a:rPr>
                        <a:t>Организация деятельности Аттестационной комиссии. Составление графиков заседаний  АК и подготовки представлений на </a:t>
                      </a:r>
                      <a:r>
                        <a:rPr lang="ru-RU" sz="1400" b="1" dirty="0" err="1">
                          <a:solidFill>
                            <a:schemeClr val="tx1"/>
                          </a:solidFill>
                          <a:effectLst/>
                        </a:rPr>
                        <a:t>аттестующихся</a:t>
                      </a:r>
                      <a:r>
                        <a:rPr lang="ru-RU" sz="1400" b="1" dirty="0">
                          <a:solidFill>
                            <a:schemeClr val="tx1"/>
                          </a:solidFill>
                          <a:effectLst/>
                        </a:rPr>
                        <a:t> педагогических </a:t>
                      </a:r>
                      <a:r>
                        <a:rPr lang="ru-RU" sz="1400" b="1" dirty="0" smtClean="0">
                          <a:solidFill>
                            <a:schemeClr val="tx1"/>
                          </a:solidFill>
                          <a:effectLst/>
                        </a:rPr>
                        <a:t>работников</a:t>
                      </a:r>
                      <a:endParaRPr lang="ru-RU" sz="1400" b="1" dirty="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r>
              <a:tr h="757989">
                <a:tc>
                  <a:txBody>
                    <a:bodyPr/>
                    <a:lstStyle/>
                    <a:p>
                      <a:pPr algn="ctr">
                        <a:lnSpc>
                          <a:spcPct val="115000"/>
                        </a:lnSpc>
                        <a:spcAft>
                          <a:spcPts val="0"/>
                        </a:spcAft>
                      </a:pPr>
                      <a:r>
                        <a:rPr lang="ru-RU" sz="1400">
                          <a:solidFill>
                            <a:schemeClr val="tx1"/>
                          </a:solidFill>
                          <a:effectLst/>
                        </a:rPr>
                        <a:t>4.</a:t>
                      </a:r>
                      <a:endParaRPr lang="ru-RU" sz="1400">
                        <a:solidFill>
                          <a:schemeClr val="tx1"/>
                        </a:solidFill>
                        <a:effectLst/>
                        <a:latin typeface="Calibri"/>
                        <a:ea typeface="Calibri"/>
                        <a:cs typeface="Times New Roman"/>
                      </a:endParaRPr>
                    </a:p>
                  </a:txBody>
                  <a:tcPr marL="35310" marR="35310" marT="0" marB="0"/>
                </a:tc>
                <a:tc>
                  <a:txBody>
                    <a:bodyPr/>
                    <a:lstStyle/>
                    <a:p>
                      <a:pPr algn="l">
                        <a:lnSpc>
                          <a:spcPct val="115000"/>
                        </a:lnSpc>
                        <a:spcAft>
                          <a:spcPts val="0"/>
                        </a:spcAft>
                      </a:pPr>
                      <a:r>
                        <a:rPr lang="ru-RU" sz="1400" b="1" dirty="0">
                          <a:solidFill>
                            <a:schemeClr val="tx1"/>
                          </a:solidFill>
                          <a:effectLst/>
                        </a:rPr>
                        <a:t>Подготовка представлений работодателем. Ознакомление под роспись с ними </a:t>
                      </a:r>
                      <a:r>
                        <a:rPr lang="ru-RU" sz="1400" b="1" dirty="0" smtClean="0">
                          <a:solidFill>
                            <a:schemeClr val="tx1"/>
                          </a:solidFill>
                          <a:effectLst/>
                        </a:rPr>
                        <a:t>педагогических работников</a:t>
                      </a:r>
                      <a:r>
                        <a:rPr lang="ru-RU" sz="1400" b="1" dirty="0">
                          <a:solidFill>
                            <a:schemeClr val="tx1"/>
                          </a:solidFill>
                          <a:effectLst/>
                        </a:rPr>
                        <a:t>, </a:t>
                      </a:r>
                      <a:r>
                        <a:rPr lang="ru-RU" sz="1400" b="1" dirty="0" err="1">
                          <a:solidFill>
                            <a:schemeClr val="tx1"/>
                          </a:solidFill>
                          <a:effectLst/>
                        </a:rPr>
                        <a:t>аттестующихся</a:t>
                      </a:r>
                      <a:r>
                        <a:rPr lang="ru-RU" sz="1400" b="1" dirty="0">
                          <a:solidFill>
                            <a:schemeClr val="tx1"/>
                          </a:solidFill>
                          <a:effectLst/>
                        </a:rPr>
                        <a:t> на соответствие занимаемой </a:t>
                      </a:r>
                      <a:r>
                        <a:rPr lang="ru-RU" sz="1400" b="1" dirty="0" smtClean="0">
                          <a:solidFill>
                            <a:schemeClr val="tx1"/>
                          </a:solidFill>
                          <a:effectLst/>
                        </a:rPr>
                        <a:t>должности</a:t>
                      </a:r>
                      <a:endParaRPr lang="ru-RU" sz="1400" b="1" dirty="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r>
              <a:tr h="505326">
                <a:tc>
                  <a:txBody>
                    <a:bodyPr/>
                    <a:lstStyle/>
                    <a:p>
                      <a:pPr algn="ctr">
                        <a:lnSpc>
                          <a:spcPct val="115000"/>
                        </a:lnSpc>
                        <a:spcAft>
                          <a:spcPts val="0"/>
                        </a:spcAft>
                      </a:pPr>
                      <a:r>
                        <a:rPr lang="ru-RU" sz="1400">
                          <a:solidFill>
                            <a:schemeClr val="tx1"/>
                          </a:solidFill>
                          <a:effectLst/>
                        </a:rPr>
                        <a:t>5.</a:t>
                      </a:r>
                      <a:endParaRPr lang="ru-RU" sz="1400">
                        <a:solidFill>
                          <a:schemeClr val="tx1"/>
                        </a:solidFill>
                        <a:effectLst/>
                        <a:latin typeface="Calibri"/>
                        <a:ea typeface="Calibri"/>
                        <a:cs typeface="Times New Roman"/>
                      </a:endParaRPr>
                    </a:p>
                  </a:txBody>
                  <a:tcPr marL="35310" marR="35310" marT="0" marB="0"/>
                </a:tc>
                <a:tc>
                  <a:txBody>
                    <a:bodyPr/>
                    <a:lstStyle/>
                    <a:p>
                      <a:pPr algn="l">
                        <a:lnSpc>
                          <a:spcPct val="115000"/>
                        </a:lnSpc>
                        <a:spcAft>
                          <a:spcPts val="0"/>
                        </a:spcAft>
                      </a:pPr>
                      <a:r>
                        <a:rPr lang="ru-RU" sz="1400" b="1" dirty="0">
                          <a:solidFill>
                            <a:schemeClr val="tx1"/>
                          </a:solidFill>
                          <a:effectLst/>
                        </a:rPr>
                        <a:t>Консультации для </a:t>
                      </a:r>
                      <a:r>
                        <a:rPr lang="ru-RU" sz="1400" b="1" dirty="0" smtClean="0">
                          <a:solidFill>
                            <a:schemeClr val="tx1"/>
                          </a:solidFill>
                          <a:effectLst/>
                        </a:rPr>
                        <a:t>педагогических работников</a:t>
                      </a:r>
                      <a:r>
                        <a:rPr lang="ru-RU" sz="1400" b="1" dirty="0">
                          <a:solidFill>
                            <a:schemeClr val="tx1"/>
                          </a:solidFill>
                          <a:effectLst/>
                        </a:rPr>
                        <a:t>, </a:t>
                      </a:r>
                      <a:r>
                        <a:rPr lang="ru-RU" sz="1400" b="1" dirty="0" err="1">
                          <a:solidFill>
                            <a:schemeClr val="tx1"/>
                          </a:solidFill>
                          <a:effectLst/>
                        </a:rPr>
                        <a:t>аттестующихся</a:t>
                      </a:r>
                      <a:r>
                        <a:rPr lang="ru-RU" sz="1400" b="1" dirty="0">
                          <a:solidFill>
                            <a:schemeClr val="tx1"/>
                          </a:solidFill>
                          <a:effectLst/>
                        </a:rPr>
                        <a:t> на соответствие занимаемой </a:t>
                      </a:r>
                      <a:r>
                        <a:rPr lang="ru-RU" sz="1400" b="1" dirty="0" smtClean="0">
                          <a:solidFill>
                            <a:schemeClr val="tx1"/>
                          </a:solidFill>
                          <a:effectLst/>
                        </a:rPr>
                        <a:t>должности</a:t>
                      </a:r>
                      <a:endParaRPr lang="ru-RU" sz="1400" b="1" dirty="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r>
              <a:tr h="252663">
                <a:tc>
                  <a:txBody>
                    <a:bodyPr/>
                    <a:lstStyle/>
                    <a:p>
                      <a:pPr algn="ctr">
                        <a:lnSpc>
                          <a:spcPct val="115000"/>
                        </a:lnSpc>
                        <a:spcAft>
                          <a:spcPts val="0"/>
                        </a:spcAft>
                      </a:pPr>
                      <a:r>
                        <a:rPr lang="ru-RU" sz="1400">
                          <a:solidFill>
                            <a:schemeClr val="tx1"/>
                          </a:solidFill>
                          <a:effectLst/>
                        </a:rPr>
                        <a:t>6.</a:t>
                      </a:r>
                      <a:endParaRPr lang="ru-RU" sz="1400">
                        <a:solidFill>
                          <a:schemeClr val="tx1"/>
                        </a:solidFill>
                        <a:effectLst/>
                        <a:latin typeface="Calibri"/>
                        <a:ea typeface="Calibri"/>
                        <a:cs typeface="Times New Roman"/>
                      </a:endParaRPr>
                    </a:p>
                  </a:txBody>
                  <a:tcPr marL="35310" marR="35310" marT="0" marB="0"/>
                </a:tc>
                <a:tc>
                  <a:txBody>
                    <a:bodyPr/>
                    <a:lstStyle/>
                    <a:p>
                      <a:pPr algn="l">
                        <a:lnSpc>
                          <a:spcPct val="115000"/>
                        </a:lnSpc>
                        <a:spcAft>
                          <a:spcPts val="0"/>
                        </a:spcAft>
                      </a:pPr>
                      <a:r>
                        <a:rPr lang="ru-RU" sz="1400" b="1" dirty="0">
                          <a:solidFill>
                            <a:schemeClr val="tx1"/>
                          </a:solidFill>
                          <a:effectLst/>
                        </a:rPr>
                        <a:t>Организация проведения заседаний </a:t>
                      </a:r>
                      <a:r>
                        <a:rPr lang="ru-RU" sz="1400" b="1" dirty="0" smtClean="0">
                          <a:solidFill>
                            <a:schemeClr val="tx1"/>
                          </a:solidFill>
                          <a:effectLst/>
                        </a:rPr>
                        <a:t>АК</a:t>
                      </a:r>
                      <a:endParaRPr lang="ru-RU" sz="1400" b="1" dirty="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r>
              <a:tr h="252663">
                <a:tc>
                  <a:txBody>
                    <a:bodyPr/>
                    <a:lstStyle/>
                    <a:p>
                      <a:pPr algn="ctr">
                        <a:lnSpc>
                          <a:spcPct val="115000"/>
                        </a:lnSpc>
                        <a:spcAft>
                          <a:spcPts val="0"/>
                        </a:spcAft>
                      </a:pPr>
                      <a:r>
                        <a:rPr lang="ru-RU" sz="1400">
                          <a:solidFill>
                            <a:schemeClr val="tx1"/>
                          </a:solidFill>
                          <a:effectLst/>
                        </a:rPr>
                        <a:t>7.</a:t>
                      </a:r>
                      <a:endParaRPr lang="ru-RU" sz="1400">
                        <a:solidFill>
                          <a:schemeClr val="tx1"/>
                        </a:solidFill>
                        <a:effectLst/>
                        <a:latin typeface="Calibri"/>
                        <a:ea typeface="Calibri"/>
                        <a:cs typeface="Times New Roman"/>
                      </a:endParaRPr>
                    </a:p>
                  </a:txBody>
                  <a:tcPr marL="35310" marR="35310" marT="0" marB="0"/>
                </a:tc>
                <a:tc>
                  <a:txBody>
                    <a:bodyPr/>
                    <a:lstStyle/>
                    <a:p>
                      <a:pPr algn="l">
                        <a:lnSpc>
                          <a:spcPct val="115000"/>
                        </a:lnSpc>
                        <a:spcAft>
                          <a:spcPts val="0"/>
                        </a:spcAft>
                      </a:pPr>
                      <a:r>
                        <a:rPr lang="ru-RU" sz="1400" b="1" dirty="0">
                          <a:solidFill>
                            <a:schemeClr val="tx1"/>
                          </a:solidFill>
                          <a:effectLst/>
                        </a:rPr>
                        <a:t>Заседания АК. Рассмотрение </a:t>
                      </a:r>
                      <a:r>
                        <a:rPr lang="ru-RU" sz="1400" b="1" dirty="0" smtClean="0">
                          <a:solidFill>
                            <a:schemeClr val="tx1"/>
                          </a:solidFill>
                          <a:effectLst/>
                        </a:rPr>
                        <a:t>представлений</a:t>
                      </a:r>
                      <a:endParaRPr lang="ru-RU" sz="1400" b="1" dirty="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r>
              <a:tr h="631658">
                <a:tc>
                  <a:txBody>
                    <a:bodyPr/>
                    <a:lstStyle/>
                    <a:p>
                      <a:pPr algn="ctr">
                        <a:lnSpc>
                          <a:spcPct val="115000"/>
                        </a:lnSpc>
                        <a:spcAft>
                          <a:spcPts val="0"/>
                        </a:spcAft>
                      </a:pPr>
                      <a:r>
                        <a:rPr lang="ru-RU" sz="1400">
                          <a:solidFill>
                            <a:schemeClr val="tx1"/>
                          </a:solidFill>
                          <a:effectLst/>
                        </a:rPr>
                        <a:t>8.</a:t>
                      </a:r>
                      <a:endParaRPr lang="ru-RU" sz="1400">
                        <a:solidFill>
                          <a:schemeClr val="tx1"/>
                        </a:solidFill>
                        <a:effectLst/>
                        <a:latin typeface="Calibri"/>
                        <a:ea typeface="Calibri"/>
                        <a:cs typeface="Times New Roman"/>
                      </a:endParaRPr>
                    </a:p>
                  </a:txBody>
                  <a:tcPr marL="35310" marR="35310" marT="0" marB="0"/>
                </a:tc>
                <a:tc>
                  <a:txBody>
                    <a:bodyPr/>
                    <a:lstStyle/>
                    <a:p>
                      <a:pPr algn="l">
                        <a:lnSpc>
                          <a:spcPct val="115000"/>
                        </a:lnSpc>
                        <a:spcAft>
                          <a:spcPts val="0"/>
                        </a:spcAft>
                      </a:pPr>
                      <a:r>
                        <a:rPr lang="ru-RU" sz="1400" b="1" dirty="0">
                          <a:solidFill>
                            <a:schemeClr val="tx1"/>
                          </a:solidFill>
                          <a:effectLst/>
                        </a:rPr>
                        <a:t>Корректировка плана по оказанию методической помощи </a:t>
                      </a:r>
                      <a:r>
                        <a:rPr lang="ru-RU" sz="1400" b="1" dirty="0" smtClean="0">
                          <a:solidFill>
                            <a:schemeClr val="tx1"/>
                          </a:solidFill>
                          <a:effectLst/>
                        </a:rPr>
                        <a:t>педагогическим</a:t>
                      </a:r>
                      <a:r>
                        <a:rPr lang="ru-RU" sz="1400" b="1" baseline="0" dirty="0" smtClean="0">
                          <a:solidFill>
                            <a:schemeClr val="tx1"/>
                          </a:solidFill>
                          <a:effectLst/>
                        </a:rPr>
                        <a:t> </a:t>
                      </a:r>
                      <a:r>
                        <a:rPr lang="ru-RU" sz="1400" b="1" dirty="0" smtClean="0">
                          <a:solidFill>
                            <a:schemeClr val="tx1"/>
                          </a:solidFill>
                          <a:effectLst/>
                        </a:rPr>
                        <a:t>работникам</a:t>
                      </a:r>
                      <a:r>
                        <a:rPr lang="ru-RU" sz="1400" b="1" dirty="0">
                          <a:solidFill>
                            <a:schemeClr val="tx1"/>
                          </a:solidFill>
                          <a:effectLst/>
                        </a:rPr>
                        <a:t>, получившим    рекомендации   в ходе </a:t>
                      </a:r>
                      <a:r>
                        <a:rPr lang="ru-RU" sz="1400" b="1" dirty="0" smtClean="0">
                          <a:solidFill>
                            <a:schemeClr val="tx1"/>
                          </a:solidFill>
                          <a:effectLst/>
                        </a:rPr>
                        <a:t>аттестации</a:t>
                      </a:r>
                      <a:endParaRPr lang="ru-RU" sz="1400" b="1" dirty="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r>
              <a:tr h="378995">
                <a:tc>
                  <a:txBody>
                    <a:bodyPr/>
                    <a:lstStyle/>
                    <a:p>
                      <a:pPr algn="ctr">
                        <a:lnSpc>
                          <a:spcPct val="115000"/>
                        </a:lnSpc>
                        <a:spcAft>
                          <a:spcPts val="0"/>
                        </a:spcAft>
                      </a:pPr>
                      <a:r>
                        <a:rPr lang="ru-RU" sz="1400" dirty="0">
                          <a:solidFill>
                            <a:schemeClr val="tx1"/>
                          </a:solidFill>
                          <a:effectLst/>
                        </a:rPr>
                        <a:t>9.</a:t>
                      </a:r>
                      <a:endParaRPr lang="ru-RU" sz="1400" dirty="0">
                        <a:solidFill>
                          <a:schemeClr val="tx1"/>
                        </a:solidFill>
                        <a:effectLst/>
                        <a:latin typeface="Calibri"/>
                        <a:ea typeface="Calibri"/>
                        <a:cs typeface="Times New Roman"/>
                      </a:endParaRPr>
                    </a:p>
                  </a:txBody>
                  <a:tcPr marL="35310" marR="35310" marT="0" marB="0"/>
                </a:tc>
                <a:tc>
                  <a:txBody>
                    <a:bodyPr/>
                    <a:lstStyle/>
                    <a:p>
                      <a:pPr algn="l">
                        <a:lnSpc>
                          <a:spcPct val="115000"/>
                        </a:lnSpc>
                        <a:spcAft>
                          <a:spcPts val="0"/>
                        </a:spcAft>
                      </a:pPr>
                      <a:r>
                        <a:rPr lang="ru-RU" sz="1400" b="1" dirty="0">
                          <a:solidFill>
                            <a:schemeClr val="tx1"/>
                          </a:solidFill>
                          <a:effectLst/>
                        </a:rPr>
                        <a:t>Оформление личных дел </a:t>
                      </a:r>
                      <a:r>
                        <a:rPr lang="ru-RU" sz="1400" b="1" dirty="0" smtClean="0">
                          <a:solidFill>
                            <a:schemeClr val="tx1"/>
                          </a:solidFill>
                          <a:effectLst/>
                        </a:rPr>
                        <a:t>педагогических работников </a:t>
                      </a:r>
                      <a:r>
                        <a:rPr lang="ru-RU" sz="1400" b="1" dirty="0">
                          <a:solidFill>
                            <a:schemeClr val="tx1"/>
                          </a:solidFill>
                          <a:effectLst/>
                        </a:rPr>
                        <a:t>в связи с результатами </a:t>
                      </a:r>
                      <a:r>
                        <a:rPr lang="ru-RU" sz="1400" b="1" dirty="0" smtClean="0">
                          <a:solidFill>
                            <a:schemeClr val="tx1"/>
                          </a:solidFill>
                          <a:effectLst/>
                        </a:rPr>
                        <a:t>аттестации</a:t>
                      </a:r>
                      <a:endParaRPr lang="ru-RU" sz="1400" b="1" dirty="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a:solidFill>
                            <a:schemeClr val="tx1"/>
                          </a:solidFill>
                          <a:effectLst/>
                        </a:rPr>
                        <a:t> </a:t>
                      </a:r>
                      <a:endParaRPr lang="ru-RU" sz="1400">
                        <a:solidFill>
                          <a:schemeClr val="tx1"/>
                        </a:solidFill>
                        <a:effectLst/>
                        <a:latin typeface="Calibri"/>
                        <a:ea typeface="Calibri"/>
                        <a:cs typeface="Times New Roman"/>
                      </a:endParaRPr>
                    </a:p>
                  </a:txBody>
                  <a:tcPr marL="35310" marR="35310" marT="0" marB="0"/>
                </a:tc>
                <a:tc>
                  <a:txBody>
                    <a:bodyPr/>
                    <a:lstStyle/>
                    <a:p>
                      <a:pPr algn="just">
                        <a:lnSpc>
                          <a:spcPct val="115000"/>
                        </a:lnSpc>
                        <a:spcAft>
                          <a:spcPts val="0"/>
                        </a:spcAft>
                      </a:pPr>
                      <a:r>
                        <a:rPr lang="ru-RU" sz="1400" dirty="0">
                          <a:solidFill>
                            <a:schemeClr val="tx1"/>
                          </a:solidFill>
                          <a:effectLst/>
                        </a:rPr>
                        <a:t> </a:t>
                      </a:r>
                      <a:endParaRPr lang="ru-RU" sz="1400" dirty="0">
                        <a:solidFill>
                          <a:schemeClr val="tx1"/>
                        </a:solidFill>
                        <a:effectLst/>
                        <a:latin typeface="Calibri"/>
                        <a:ea typeface="Calibri"/>
                        <a:cs typeface="Times New Roman"/>
                      </a:endParaRPr>
                    </a:p>
                  </a:txBody>
                  <a:tcPr marL="35310" marR="35310" marT="0" marB="0"/>
                </a:tc>
              </a:tr>
            </a:tbl>
          </a:graphicData>
        </a:graphic>
      </p:graphicFrame>
      <p:sp>
        <p:nvSpPr>
          <p:cNvPr id="4" name="Rectangle 1"/>
          <p:cNvSpPr>
            <a:spLocks noChangeArrowheads="1"/>
          </p:cNvSpPr>
          <p:nvPr/>
        </p:nvSpPr>
        <p:spPr bwMode="auto">
          <a:xfrm>
            <a:off x="1115616" y="163042"/>
            <a:ext cx="4824536" cy="800219"/>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План работы  по подготовке педагогических работников</a:t>
            </a:r>
            <a:endParaRPr kumimoji="0" lang="ru-RU" alt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аттестации на соответствие занимаемой должности</a:t>
            </a:r>
            <a:endParaRPr kumimoji="0" lang="ru-RU" alt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02621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7498080" cy="778098"/>
          </a:xfrm>
        </p:spPr>
        <p:txBody>
          <a:bodyPr>
            <a:normAutofit fontScale="90000"/>
          </a:bodyPr>
          <a:lstStyle/>
          <a:p>
            <a:r>
              <a:rPr lang="ru-RU" sz="2800" b="1" dirty="0">
                <a:effectLst/>
              </a:rPr>
              <a:t>Аттестация руководителей и заместителей руководителей образовательных организаций</a:t>
            </a:r>
            <a:endParaRPr lang="ru-RU" sz="2800" b="1" dirty="0"/>
          </a:p>
        </p:txBody>
      </p:sp>
      <p:sp>
        <p:nvSpPr>
          <p:cNvPr id="3" name="Объект 2"/>
          <p:cNvSpPr>
            <a:spLocks noGrp="1"/>
          </p:cNvSpPr>
          <p:nvPr>
            <p:ph idx="1"/>
          </p:nvPr>
        </p:nvSpPr>
        <p:spPr>
          <a:xfrm>
            <a:off x="1115616" y="764704"/>
            <a:ext cx="7920880" cy="5904656"/>
          </a:xfrm>
        </p:spPr>
        <p:txBody>
          <a:bodyPr>
            <a:normAutofit/>
          </a:bodyPr>
          <a:lstStyle/>
          <a:p>
            <a:pPr marL="82296" indent="0">
              <a:buNone/>
            </a:pPr>
            <a:r>
              <a:rPr lang="ru-RU" sz="1800" b="1" dirty="0" smtClean="0">
                <a:solidFill>
                  <a:srgbClr val="FF0000"/>
                </a:solidFill>
              </a:rPr>
              <a:t>!!! Аттестация </a:t>
            </a:r>
            <a:r>
              <a:rPr lang="ru-RU" sz="1800" b="1" dirty="0">
                <a:solidFill>
                  <a:srgbClr val="FF0000"/>
                </a:solidFill>
              </a:rPr>
              <a:t>заместителей директоров и руководителей структурных подразделений </a:t>
            </a:r>
            <a:r>
              <a:rPr lang="ru-RU" sz="1800" b="1" dirty="0" smtClean="0">
                <a:solidFill>
                  <a:srgbClr val="FF0000"/>
                </a:solidFill>
              </a:rPr>
              <a:t>действующей </a:t>
            </a:r>
            <a:r>
              <a:rPr lang="ru-RU" sz="1800" b="1" dirty="0">
                <a:solidFill>
                  <a:srgbClr val="FF0000"/>
                </a:solidFill>
              </a:rPr>
              <a:t>нормативной базой не </a:t>
            </a:r>
            <a:r>
              <a:rPr lang="ru-RU" sz="1800" b="1" dirty="0" smtClean="0">
                <a:solidFill>
                  <a:srgbClr val="FF0000"/>
                </a:solidFill>
              </a:rPr>
              <a:t>предусмотрена !!!</a:t>
            </a:r>
          </a:p>
          <a:p>
            <a:pPr>
              <a:buFont typeface="Wingdings" panose="05000000000000000000" pitchFamily="2" charset="2"/>
              <a:buChar char="v"/>
            </a:pPr>
            <a:r>
              <a:rPr lang="ru-RU" sz="1800" b="1" dirty="0" smtClean="0"/>
              <a:t>Ст</a:t>
            </a:r>
            <a:r>
              <a:rPr lang="ru-RU" sz="1800" b="1" dirty="0"/>
              <a:t>. </a:t>
            </a:r>
            <a:r>
              <a:rPr lang="ru-RU" sz="1800" b="1" dirty="0" smtClean="0"/>
              <a:t>51, ч. 4 Федерального </a:t>
            </a:r>
            <a:r>
              <a:rPr lang="ru-RU" sz="1800" b="1" dirty="0"/>
              <a:t>закона «Об образовании в Российской Федерации» </a:t>
            </a:r>
            <a:r>
              <a:rPr lang="ru-RU" sz="1800" b="1" dirty="0" smtClean="0"/>
              <a:t>- </a:t>
            </a:r>
            <a:r>
              <a:rPr lang="ru-RU" sz="1800" b="1" u="sng" dirty="0" smtClean="0">
                <a:solidFill>
                  <a:srgbClr val="FF0000"/>
                </a:solidFill>
              </a:rPr>
              <a:t>обязательное</a:t>
            </a:r>
            <a:r>
              <a:rPr lang="ru-RU" sz="1800" b="1" dirty="0" smtClean="0"/>
              <a:t> прохождение аттестации </a:t>
            </a:r>
            <a:r>
              <a:rPr lang="ru-RU" sz="1800" b="1" u="sng" dirty="0" smtClean="0">
                <a:solidFill>
                  <a:srgbClr val="FF0000"/>
                </a:solidFill>
              </a:rPr>
              <a:t>руководителями образовательных организаций </a:t>
            </a:r>
            <a:r>
              <a:rPr lang="ru-RU" sz="1800" b="1" dirty="0" smtClean="0"/>
              <a:t>согласно срокам и порядку, установленному </a:t>
            </a:r>
            <a:r>
              <a:rPr lang="ru-RU" sz="1800" b="1" u="sng" dirty="0" smtClean="0">
                <a:solidFill>
                  <a:srgbClr val="FF0000"/>
                </a:solidFill>
              </a:rPr>
              <a:t>учредителем</a:t>
            </a:r>
            <a:r>
              <a:rPr lang="ru-RU" sz="1800" b="1" dirty="0" smtClean="0"/>
              <a:t>.</a:t>
            </a:r>
          </a:p>
          <a:p>
            <a:pPr>
              <a:buFont typeface="Wingdings" panose="05000000000000000000" pitchFamily="2" charset="2"/>
              <a:buChar char="v"/>
            </a:pPr>
            <a:endParaRPr lang="ru-RU" sz="1800" b="1" dirty="0" smtClean="0"/>
          </a:p>
          <a:p>
            <a:pPr>
              <a:buFont typeface="Wingdings" panose="05000000000000000000" pitchFamily="2" charset="2"/>
              <a:buChar char="v"/>
            </a:pPr>
            <a:r>
              <a:rPr lang="ru-RU" sz="1800" b="1" dirty="0"/>
              <a:t>А</a:t>
            </a:r>
            <a:r>
              <a:rPr lang="ru-RU" sz="1800" b="1" dirty="0" smtClean="0"/>
              <a:t>ттестация</a:t>
            </a:r>
            <a:r>
              <a:rPr lang="ru-RU" sz="1800" b="1" dirty="0" smtClean="0">
                <a:solidFill>
                  <a:srgbClr val="0070C0"/>
                </a:solidFill>
              </a:rPr>
              <a:t> </a:t>
            </a:r>
            <a:r>
              <a:rPr lang="ru-RU" sz="1800" b="1" u="sng" dirty="0">
                <a:solidFill>
                  <a:srgbClr val="FF0000"/>
                </a:solidFill>
              </a:rPr>
              <a:t>заместителей руководителя </a:t>
            </a:r>
            <a:r>
              <a:rPr lang="ru-RU" sz="1800" b="1" dirty="0" smtClean="0"/>
              <a:t>образовательного учреждения, </a:t>
            </a:r>
            <a:r>
              <a:rPr lang="ru-RU" sz="1800" b="1" u="sng" dirty="0">
                <a:solidFill>
                  <a:srgbClr val="FF0000"/>
                </a:solidFill>
              </a:rPr>
              <a:t>руководителей филиалов и структурных подразделений </a:t>
            </a:r>
            <a:r>
              <a:rPr lang="ru-RU" sz="1800" b="1" dirty="0" smtClean="0"/>
              <a:t>образовательного учреждения </a:t>
            </a:r>
            <a:r>
              <a:rPr lang="ru-RU" sz="1800" b="1" dirty="0"/>
              <a:t>относится к</a:t>
            </a:r>
            <a:r>
              <a:rPr lang="ru-RU" sz="1800" b="1" dirty="0">
                <a:solidFill>
                  <a:srgbClr val="0070C0"/>
                </a:solidFill>
              </a:rPr>
              <a:t> </a:t>
            </a:r>
            <a:r>
              <a:rPr lang="ru-RU" sz="1800" b="1" u="sng" dirty="0">
                <a:solidFill>
                  <a:srgbClr val="FF0000"/>
                </a:solidFill>
              </a:rPr>
              <a:t>компетенции образовательного </a:t>
            </a:r>
            <a:r>
              <a:rPr lang="ru-RU" sz="1800" b="1" u="sng" dirty="0" smtClean="0">
                <a:solidFill>
                  <a:srgbClr val="FF0000"/>
                </a:solidFill>
              </a:rPr>
              <a:t>учреждения.</a:t>
            </a:r>
          </a:p>
          <a:p>
            <a:pPr marL="82296" indent="0">
              <a:buNone/>
            </a:pPr>
            <a:endParaRPr lang="ru-RU" sz="1800" b="1" u="sng" dirty="0">
              <a:solidFill>
                <a:srgbClr val="FF0000"/>
              </a:solidFill>
            </a:endParaRPr>
          </a:p>
          <a:p>
            <a:pPr marL="82296" indent="0">
              <a:buNone/>
            </a:pPr>
            <a:r>
              <a:rPr lang="ru-RU" sz="1800" b="1" u="sng" dirty="0" smtClean="0">
                <a:solidFill>
                  <a:srgbClr val="FF0000"/>
                </a:solidFill>
              </a:rPr>
              <a:t>!!! Как правило </a:t>
            </a:r>
            <a:r>
              <a:rPr lang="ru-RU" sz="1800" b="1" dirty="0" smtClean="0"/>
              <a:t>заместителям руководителей и руководителям структурных подразделений необходимо:</a:t>
            </a:r>
          </a:p>
          <a:p>
            <a:r>
              <a:rPr lang="ru-RU" sz="1800" b="1" dirty="0" smtClean="0"/>
              <a:t>подготовить и защитить презентацию управленческого проекта;</a:t>
            </a:r>
          </a:p>
          <a:p>
            <a:r>
              <a:rPr lang="ru-RU" sz="1800" b="1" dirty="0" smtClean="0"/>
              <a:t>представить материалы, </a:t>
            </a:r>
            <a:r>
              <a:rPr lang="ru-RU" sz="1800" b="1" dirty="0"/>
              <a:t>отражающие практические результаты управленческой </a:t>
            </a:r>
            <a:r>
              <a:rPr lang="ru-RU" sz="1800" b="1" dirty="0" smtClean="0"/>
              <a:t>деятельности, </a:t>
            </a:r>
            <a:r>
              <a:rPr lang="ru-RU" sz="1800" b="1" dirty="0"/>
              <a:t>итоги мониторинга успешности работы с педагогическим коллективом, обучающимися, воспитанниками</a:t>
            </a:r>
            <a:endParaRPr lang="ru-RU" sz="1800" b="1" dirty="0" smtClean="0"/>
          </a:p>
          <a:p>
            <a:endParaRPr lang="ru-RU" sz="1800" b="1" dirty="0" smtClean="0"/>
          </a:p>
          <a:p>
            <a:pPr marL="82296" indent="0">
              <a:buNone/>
            </a:pPr>
            <a:endParaRPr lang="ru-RU" sz="1800" dirty="0"/>
          </a:p>
        </p:txBody>
      </p:sp>
    </p:spTree>
    <p:extLst>
      <p:ext uri="{BB962C8B-B14F-4D97-AF65-F5344CB8AC3E}">
        <p14:creationId xmlns:p14="http://schemas.microsoft.com/office/powerpoint/2010/main" val="2629801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16632"/>
            <a:ext cx="7498080" cy="652934"/>
          </a:xfrm>
        </p:spPr>
        <p:txBody>
          <a:bodyPr>
            <a:normAutofit fontScale="90000"/>
          </a:bodyPr>
          <a:lstStyle/>
          <a:p>
            <a:r>
              <a:rPr lang="ru-RU" dirty="0" smtClean="0"/>
              <a:t>Ответы на вопросы</a:t>
            </a:r>
            <a:endParaRPr lang="ru-RU" dirty="0"/>
          </a:p>
        </p:txBody>
      </p:sp>
      <p:sp>
        <p:nvSpPr>
          <p:cNvPr id="3" name="Объект 2"/>
          <p:cNvSpPr>
            <a:spLocks noGrp="1"/>
          </p:cNvSpPr>
          <p:nvPr>
            <p:ph idx="1"/>
          </p:nvPr>
        </p:nvSpPr>
        <p:spPr>
          <a:xfrm>
            <a:off x="1043608" y="692696"/>
            <a:ext cx="7890080" cy="6048672"/>
          </a:xfrm>
        </p:spPr>
        <p:txBody>
          <a:bodyPr>
            <a:noAutofit/>
          </a:bodyPr>
          <a:lstStyle/>
          <a:p>
            <a:pPr marL="82296" indent="0">
              <a:buNone/>
            </a:pPr>
            <a:r>
              <a:rPr lang="ru-RU" sz="1800" b="1" u="sng" dirty="0">
                <a:solidFill>
                  <a:srgbClr val="FF0000"/>
                </a:solidFill>
              </a:rPr>
              <a:t>ВОПРОС: </a:t>
            </a:r>
            <a:r>
              <a:rPr lang="ru-RU" sz="1800" b="1" dirty="0">
                <a:solidFill>
                  <a:schemeClr val="accent6">
                    <a:lumMod val="75000"/>
                  </a:schemeClr>
                </a:solidFill>
              </a:rPr>
              <a:t>Как следует проводить аттестацию педагогических работников в целях подтверждения соответствия занимаемой должности в случае, когда замещение их должностей осуществляется в разных должностях по совместительству в той же или иной организации, а также путем совмещения должностей наряду с работой в той же организации, определенной трудовым договором?</a:t>
            </a:r>
            <a:br>
              <a:rPr lang="ru-RU" sz="1800" b="1" dirty="0">
                <a:solidFill>
                  <a:schemeClr val="accent6">
                    <a:lumMod val="75000"/>
                  </a:schemeClr>
                </a:solidFill>
              </a:rPr>
            </a:br>
            <a:r>
              <a:rPr lang="ru-RU" sz="1800" b="1" u="sng" dirty="0">
                <a:solidFill>
                  <a:srgbClr val="FF0000"/>
                </a:solidFill>
              </a:rPr>
              <a:t>ОТВЕТ: </a:t>
            </a:r>
            <a:r>
              <a:rPr lang="ru-RU" sz="1800" b="1" dirty="0">
                <a:solidFill>
                  <a:schemeClr val="accent6">
                    <a:lumMod val="75000"/>
                  </a:schemeClr>
                </a:solidFill>
              </a:rPr>
              <a:t>Если педагогический работник наряду с работой, определенной трудовым договором, выполняет у того же работодателя педагогическую работу в должности с другим наименованием на условиях совмещения должностей и ни по одной из должностей не имеет установленной квалификационной категории, то представление может содержать мотивированную всестороннюю и объективную оценку профессиональных, деловых качеств педагогического работника и результатов его профессиональной деятельности по выполнению трудовых обязанностей, возложенных трудовым договором, с учетом выполнения им работы на условиях совмещения должностей.</a:t>
            </a:r>
            <a:br>
              <a:rPr lang="ru-RU" sz="1800" b="1" dirty="0">
                <a:solidFill>
                  <a:schemeClr val="accent6">
                    <a:lumMod val="75000"/>
                  </a:schemeClr>
                </a:solidFill>
              </a:rPr>
            </a:br>
            <a:r>
              <a:rPr lang="ru-RU" sz="1800" b="1" dirty="0">
                <a:solidFill>
                  <a:schemeClr val="accent6">
                    <a:lumMod val="75000"/>
                  </a:schemeClr>
                </a:solidFill>
              </a:rPr>
              <a:t>Если педагогическая работа осуществляется у разных работодателей, то есть на условиях совместительства, то аттестация педагогического работника в целях подтверждения соответствия занимаемой должности проводится аттестационными комиссиями соответствующих организаций на общих основаниях, предусмотренных Порядком аттестации</a:t>
            </a:r>
            <a:br>
              <a:rPr lang="ru-RU" sz="1800" b="1" dirty="0">
                <a:solidFill>
                  <a:schemeClr val="accent6">
                    <a:lumMod val="75000"/>
                  </a:schemeClr>
                </a:solidFill>
              </a:rPr>
            </a:br>
            <a:endParaRPr lang="ru-RU" sz="1800" dirty="0"/>
          </a:p>
        </p:txBody>
      </p:sp>
    </p:spTree>
    <p:extLst>
      <p:ext uri="{BB962C8B-B14F-4D97-AF65-F5344CB8AC3E}">
        <p14:creationId xmlns:p14="http://schemas.microsoft.com/office/powerpoint/2010/main" val="1784266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7498080" cy="792088"/>
          </a:xfrm>
        </p:spPr>
        <p:txBody>
          <a:bodyPr>
            <a:normAutofit/>
          </a:bodyPr>
          <a:lstStyle/>
          <a:p>
            <a:r>
              <a:rPr lang="ru-RU" dirty="0" smtClean="0"/>
              <a:t>Ответы на вопросы</a:t>
            </a:r>
            <a:endParaRPr lang="ru-RU" dirty="0"/>
          </a:p>
        </p:txBody>
      </p:sp>
      <p:sp>
        <p:nvSpPr>
          <p:cNvPr id="3" name="Объект 2"/>
          <p:cNvSpPr>
            <a:spLocks noGrp="1"/>
          </p:cNvSpPr>
          <p:nvPr>
            <p:ph idx="1"/>
          </p:nvPr>
        </p:nvSpPr>
        <p:spPr>
          <a:xfrm>
            <a:off x="971600" y="692696"/>
            <a:ext cx="8064896" cy="7056784"/>
          </a:xfrm>
        </p:spPr>
        <p:txBody>
          <a:bodyPr>
            <a:normAutofit fontScale="32500" lnSpcReduction="20000"/>
          </a:bodyPr>
          <a:lstStyle/>
          <a:p>
            <a:pPr marL="82296" indent="0">
              <a:buNone/>
            </a:pPr>
            <a:r>
              <a:rPr lang="ru-RU" sz="5800" b="1" u="sng" dirty="0">
                <a:solidFill>
                  <a:srgbClr val="FF0000"/>
                </a:solidFill>
              </a:rPr>
              <a:t>ВОПРОС: </a:t>
            </a:r>
            <a:r>
              <a:rPr lang="ru-RU" sz="5800" b="1" dirty="0">
                <a:solidFill>
                  <a:schemeClr val="accent6">
                    <a:lumMod val="75000"/>
                  </a:schemeClr>
                </a:solidFill>
              </a:rPr>
              <a:t>Имеет ли право педагогический работник отказаться от прохождения аттестации в целях подтверждения соответствия занимаемой должности? Каковы правовые последствия отказа работника от прохождения аттестации на соответствие занимаемой должности? </a:t>
            </a:r>
            <a:br>
              <a:rPr lang="ru-RU" sz="5800" b="1" dirty="0">
                <a:solidFill>
                  <a:schemeClr val="accent6">
                    <a:lumMod val="75000"/>
                  </a:schemeClr>
                </a:solidFill>
              </a:rPr>
            </a:br>
            <a:r>
              <a:rPr lang="ru-RU" sz="5800" b="1" u="sng" dirty="0">
                <a:solidFill>
                  <a:srgbClr val="FF0000"/>
                </a:solidFill>
              </a:rPr>
              <a:t>ОТВЕТ: </a:t>
            </a:r>
            <a:r>
              <a:rPr lang="ru-RU" sz="5800" b="1" dirty="0">
                <a:solidFill>
                  <a:schemeClr val="accent6">
                    <a:lumMod val="75000"/>
                  </a:schemeClr>
                </a:solidFill>
              </a:rPr>
              <a:t>Прохождение аттестации педагогических работников в целях подтверждения соответствия занимаемой должности отнесено к их обязанностям (пункт 8 части 1 статьи 48 Федерального закона «Об образовании в Российской Федерации»). </a:t>
            </a:r>
            <a:br>
              <a:rPr lang="ru-RU" sz="5800" b="1" dirty="0">
                <a:solidFill>
                  <a:schemeClr val="accent6">
                    <a:lumMod val="75000"/>
                  </a:schemeClr>
                </a:solidFill>
              </a:rPr>
            </a:br>
            <a:r>
              <a:rPr lang="ru-RU" sz="5800" b="1" dirty="0">
                <a:solidFill>
                  <a:schemeClr val="accent6">
                    <a:lumMod val="75000"/>
                  </a:schemeClr>
                </a:solidFill>
              </a:rPr>
              <a:t>В соответствии со статьей 21 ТК РФ работник обязан добросовестно исполнять свои трудовые обязанности, соблюдать трудовую дисциплину. </a:t>
            </a:r>
            <a:br>
              <a:rPr lang="ru-RU" sz="5800" b="1" dirty="0">
                <a:solidFill>
                  <a:schemeClr val="accent6">
                    <a:lumMod val="75000"/>
                  </a:schemeClr>
                </a:solidFill>
              </a:rPr>
            </a:br>
            <a:r>
              <a:rPr lang="ru-RU" sz="5800" b="1" dirty="0">
                <a:solidFill>
                  <a:schemeClr val="accent6">
                    <a:lumMod val="75000"/>
                  </a:schemeClr>
                </a:solidFill>
              </a:rPr>
              <a:t>Следовательно, педагогические работники (за исключением педагогических работников, поименованных в пункте 22 Порядка аттестации) не вправе отказаться от прохождения аттестации в целях подтверждения соответствия занимаемой должности. Отказ педагогического работника от прохождения такой аттестации является дисциплинарным проступком, то есть неисполнением работником по его вине возложенных на него трудовых обязанностей. За совершение указанного проступка в соответствии со статьей 192 ТК РФ работодатель имеет право применить следующие дисциплинарные взыскания: замечание; выговор; увольнение по соответствующим основаниям</a:t>
            </a:r>
            <a:r>
              <a:rPr lang="ru-RU" dirty="0">
                <a:solidFill>
                  <a:schemeClr val="accent6">
                    <a:lumMod val="75000"/>
                  </a:schemeClr>
                </a:solidFill>
              </a:rPr>
              <a:t/>
            </a:r>
            <a:br>
              <a:rPr lang="ru-RU" dirty="0">
                <a:solidFill>
                  <a:schemeClr val="accent6">
                    <a:lumMod val="75000"/>
                  </a:schemeClr>
                </a:solidFill>
              </a:rPr>
            </a:br>
            <a:endParaRPr lang="ru-RU" dirty="0"/>
          </a:p>
        </p:txBody>
      </p:sp>
    </p:spTree>
    <p:extLst>
      <p:ext uri="{BB962C8B-B14F-4D97-AF65-F5344CB8AC3E}">
        <p14:creationId xmlns:p14="http://schemas.microsoft.com/office/powerpoint/2010/main" val="3353297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7498080" cy="706090"/>
          </a:xfrm>
        </p:spPr>
        <p:txBody>
          <a:bodyPr>
            <a:normAutofit fontScale="90000"/>
          </a:bodyPr>
          <a:lstStyle/>
          <a:p>
            <a:r>
              <a:rPr lang="ru-RU" dirty="0" smtClean="0"/>
              <a:t>Ответы на вопросы</a:t>
            </a:r>
            <a:endParaRPr lang="ru-RU" dirty="0"/>
          </a:p>
        </p:txBody>
      </p:sp>
      <p:sp>
        <p:nvSpPr>
          <p:cNvPr id="3" name="Объект 2"/>
          <p:cNvSpPr>
            <a:spLocks noGrp="1"/>
          </p:cNvSpPr>
          <p:nvPr>
            <p:ph idx="1"/>
          </p:nvPr>
        </p:nvSpPr>
        <p:spPr>
          <a:xfrm>
            <a:off x="1115616" y="764704"/>
            <a:ext cx="8028384" cy="5976664"/>
          </a:xfrm>
        </p:spPr>
        <p:txBody>
          <a:bodyPr>
            <a:normAutofit fontScale="70000" lnSpcReduction="20000"/>
          </a:bodyPr>
          <a:lstStyle/>
          <a:p>
            <a:pPr marL="82296" indent="0">
              <a:buNone/>
            </a:pPr>
            <a:r>
              <a:rPr lang="ru-RU" sz="3400" b="1" u="sng" dirty="0">
                <a:solidFill>
                  <a:srgbClr val="FF0000"/>
                </a:solidFill>
              </a:rPr>
              <a:t>ВОПРОС: </a:t>
            </a:r>
            <a:r>
              <a:rPr lang="ru-RU" sz="3400" b="1" dirty="0">
                <a:solidFill>
                  <a:schemeClr val="accent6">
                    <a:lumMod val="75000"/>
                  </a:schemeClr>
                </a:solidFill>
              </a:rPr>
              <a:t>Вправе ли работодатель включить в список для проведения аттестации в целях подтверждения соответствия занимаемой должности работника, выполняющего у данного работодателя педагогическую работу по </a:t>
            </a:r>
            <a:r>
              <a:rPr lang="ru-RU" sz="3400" b="1" dirty="0" smtClean="0">
                <a:solidFill>
                  <a:schemeClr val="accent6">
                    <a:lumMod val="75000"/>
                  </a:schemeClr>
                </a:solidFill>
              </a:rPr>
              <a:t>совместительству?</a:t>
            </a:r>
          </a:p>
          <a:p>
            <a:pPr marL="82296" indent="0">
              <a:buNone/>
            </a:pPr>
            <a:r>
              <a:rPr lang="ru-RU" sz="3400" b="1" u="sng" dirty="0" smtClean="0">
                <a:solidFill>
                  <a:srgbClr val="FF0000"/>
                </a:solidFill>
              </a:rPr>
              <a:t>ОТВЕТ</a:t>
            </a:r>
            <a:r>
              <a:rPr lang="ru-RU" sz="3400" b="1" u="sng" dirty="0">
                <a:solidFill>
                  <a:srgbClr val="FF0000"/>
                </a:solidFill>
              </a:rPr>
              <a:t>: </a:t>
            </a:r>
            <a:r>
              <a:rPr lang="ru-RU" sz="3400" b="1" dirty="0">
                <a:solidFill>
                  <a:schemeClr val="accent6">
                    <a:lumMod val="75000"/>
                  </a:schemeClr>
                </a:solidFill>
              </a:rPr>
              <a:t>Педагогические работники, осуществляющие педагогическую работу по совместительству, то есть у другого работодателя, в том числе в такой же должности, что и по основному месту работы, и не имеющие квалификационной категории, проходят аттестацию в целях подтверждения соответствия занимаемой должности на общих основаниях (пункт 1 Порядка аттестации) независимо от того, что аттестация по одноименной должности была проведена по месту основной работы. Необходимость и сроки проведения такой аттестации определяются работодателем самостоятельно с учетом положений, предусмотренных пунктами 5 и 22 Порядка аттестации</a:t>
            </a:r>
            <a:r>
              <a:rPr lang="ru-RU" dirty="0"/>
              <a:t/>
            </a:r>
            <a:br>
              <a:rPr lang="ru-RU" dirty="0"/>
            </a:br>
            <a:endParaRPr lang="ru-RU" dirty="0"/>
          </a:p>
        </p:txBody>
      </p:sp>
    </p:spTree>
    <p:extLst>
      <p:ext uri="{BB962C8B-B14F-4D97-AF65-F5344CB8AC3E}">
        <p14:creationId xmlns:p14="http://schemas.microsoft.com/office/powerpoint/2010/main" val="973558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16632"/>
            <a:ext cx="7498080" cy="836712"/>
          </a:xfrm>
        </p:spPr>
        <p:txBody>
          <a:bodyPr>
            <a:normAutofit fontScale="90000"/>
          </a:bodyPr>
          <a:lstStyle/>
          <a:p>
            <a:r>
              <a:rPr lang="ru-RU" b="1" dirty="0" smtClean="0">
                <a:effectLst/>
              </a:rPr>
              <a:t>Нормативные правовые акты федерального </a:t>
            </a:r>
            <a:r>
              <a:rPr lang="ru-RU" b="1" dirty="0">
                <a:effectLst/>
              </a:rPr>
              <a:t>уровня </a:t>
            </a:r>
            <a:endParaRPr lang="ru-RU" b="1" dirty="0"/>
          </a:p>
        </p:txBody>
      </p:sp>
      <p:sp>
        <p:nvSpPr>
          <p:cNvPr id="3" name="Объект 2"/>
          <p:cNvSpPr>
            <a:spLocks noGrp="1"/>
          </p:cNvSpPr>
          <p:nvPr>
            <p:ph idx="1"/>
          </p:nvPr>
        </p:nvSpPr>
        <p:spPr>
          <a:xfrm>
            <a:off x="1043608" y="1196752"/>
            <a:ext cx="7890080" cy="5661248"/>
          </a:xfrm>
        </p:spPr>
        <p:txBody>
          <a:bodyPr>
            <a:normAutofit fontScale="55000" lnSpcReduction="20000"/>
          </a:bodyPr>
          <a:lstStyle/>
          <a:p>
            <a:r>
              <a:rPr lang="ru-RU" b="1" dirty="0" smtClean="0">
                <a:solidFill>
                  <a:schemeClr val="accent6">
                    <a:lumMod val="75000"/>
                  </a:schemeClr>
                </a:solidFill>
              </a:rPr>
              <a:t>Конституция РФ</a:t>
            </a:r>
          </a:p>
          <a:p>
            <a:r>
              <a:rPr lang="ru-RU" b="1" dirty="0" smtClean="0">
                <a:solidFill>
                  <a:schemeClr val="accent6">
                    <a:lumMod val="75000"/>
                  </a:schemeClr>
                </a:solidFill>
              </a:rPr>
              <a:t>Гражданский кодекс РФ</a:t>
            </a:r>
          </a:p>
          <a:p>
            <a:r>
              <a:rPr lang="ru-RU" b="1" dirty="0" smtClean="0">
                <a:solidFill>
                  <a:schemeClr val="accent6">
                    <a:lumMod val="75000"/>
                  </a:schemeClr>
                </a:solidFill>
              </a:rPr>
              <a:t>Трудовой кодекс РФ</a:t>
            </a:r>
          </a:p>
          <a:p>
            <a:r>
              <a:rPr lang="ru-RU" b="1" dirty="0">
                <a:solidFill>
                  <a:schemeClr val="accent6">
                    <a:lumMod val="75000"/>
                  </a:schemeClr>
                </a:solidFill>
              </a:rPr>
              <a:t>Федеральный закон от 29 декабря 2012 года № 273-ФЗ</a:t>
            </a:r>
            <a:br>
              <a:rPr lang="ru-RU" b="1" dirty="0">
                <a:solidFill>
                  <a:schemeClr val="accent6">
                    <a:lumMod val="75000"/>
                  </a:schemeClr>
                </a:solidFill>
              </a:rPr>
            </a:br>
            <a:r>
              <a:rPr lang="ru-RU" b="1" dirty="0">
                <a:solidFill>
                  <a:schemeClr val="accent6">
                    <a:lumMod val="75000"/>
                  </a:schemeClr>
                </a:solidFill>
              </a:rPr>
              <a:t>«Об образовании в Российской Федерации</a:t>
            </a:r>
            <a:r>
              <a:rPr lang="ru-RU" b="1" dirty="0" smtClean="0">
                <a:solidFill>
                  <a:schemeClr val="accent6">
                    <a:lumMod val="75000"/>
                  </a:schemeClr>
                </a:solidFill>
              </a:rPr>
              <a:t>»</a:t>
            </a:r>
          </a:p>
          <a:p>
            <a:r>
              <a:rPr lang="ru-RU" b="1" dirty="0" smtClean="0">
                <a:solidFill>
                  <a:schemeClr val="accent6">
                    <a:lumMod val="75000"/>
                  </a:schemeClr>
                </a:solidFill>
              </a:rPr>
              <a:t>Постановление Правительства РФ от 8 августа 2013 года № 678 «Об утверждении номенклатуры должностей педагогических работников организаций, осуществляющих образовательную деятельность, должностей руководителей образовательных организаций»</a:t>
            </a:r>
          </a:p>
          <a:p>
            <a:r>
              <a:rPr lang="ru-RU" b="1" dirty="0" smtClean="0">
                <a:solidFill>
                  <a:schemeClr val="accent6">
                    <a:lumMod val="75000"/>
                  </a:schemeClr>
                </a:solidFill>
              </a:rPr>
              <a:t>Приказ </a:t>
            </a:r>
            <a:r>
              <a:rPr lang="ru-RU" b="1" dirty="0" err="1" smtClean="0">
                <a:solidFill>
                  <a:schemeClr val="accent6">
                    <a:lumMod val="75000"/>
                  </a:schemeClr>
                </a:solidFill>
              </a:rPr>
              <a:t>Минобрнауки</a:t>
            </a:r>
            <a:r>
              <a:rPr lang="ru-RU" b="1" dirty="0" smtClean="0">
                <a:solidFill>
                  <a:schemeClr val="accent6">
                    <a:lumMod val="75000"/>
                  </a:schemeClr>
                </a:solidFill>
              </a:rPr>
              <a:t> России от 7 апреля 2014 года № 276 «Об утверждении порядка аттестации педагогических работников организаций, осуществляющих образовательную деятельность»</a:t>
            </a:r>
          </a:p>
          <a:p>
            <a:r>
              <a:rPr lang="ru-RU" b="1" dirty="0" smtClean="0">
                <a:solidFill>
                  <a:schemeClr val="accent6">
                    <a:lumMod val="75000"/>
                  </a:schemeClr>
                </a:solidFill>
              </a:rPr>
              <a:t>Приказ Минтруда России от 18 октября 2013 года № 544н «Об утверждении профессионального стандарта «Педагог (педагогическая деятельность в сфере дошкольного, начального общего, основного общего, среднего общего образования) (воспитатель, учитель)»</a:t>
            </a:r>
          </a:p>
          <a:p>
            <a:r>
              <a:rPr lang="ru-RU" b="1" dirty="0" smtClean="0">
                <a:solidFill>
                  <a:schemeClr val="accent6">
                    <a:lumMod val="75000"/>
                  </a:schemeClr>
                </a:solidFill>
              </a:rPr>
              <a:t>Приказ Минздрава России от 26 августа 2010 года № 761н «Об утверждении единого квалифицированного справочника должностей руководителей, специалистов и служащих, раздел «Квалификационные характеристики должностей работников образования»</a:t>
            </a:r>
            <a:endParaRPr lang="ru-RU" b="1" dirty="0">
              <a:solidFill>
                <a:schemeClr val="accent6">
                  <a:lumMod val="75000"/>
                </a:schemeClr>
              </a:solidFill>
            </a:endParaRPr>
          </a:p>
        </p:txBody>
      </p:sp>
    </p:spTree>
    <p:extLst>
      <p:ext uri="{BB962C8B-B14F-4D97-AF65-F5344CB8AC3E}">
        <p14:creationId xmlns:p14="http://schemas.microsoft.com/office/powerpoint/2010/main" val="450193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0016"/>
            <a:ext cx="7498080" cy="634082"/>
          </a:xfrm>
        </p:spPr>
        <p:txBody>
          <a:bodyPr>
            <a:normAutofit fontScale="90000"/>
          </a:bodyPr>
          <a:lstStyle/>
          <a:p>
            <a:r>
              <a:rPr lang="ru-RU" dirty="0" smtClean="0"/>
              <a:t>Ответы на вопросы</a:t>
            </a:r>
            <a:endParaRPr lang="ru-RU" dirty="0"/>
          </a:p>
        </p:txBody>
      </p:sp>
      <p:sp>
        <p:nvSpPr>
          <p:cNvPr id="3" name="Объект 2"/>
          <p:cNvSpPr>
            <a:spLocks noGrp="1"/>
          </p:cNvSpPr>
          <p:nvPr>
            <p:ph idx="1"/>
          </p:nvPr>
        </p:nvSpPr>
        <p:spPr>
          <a:xfrm>
            <a:off x="1115616" y="692696"/>
            <a:ext cx="7818072" cy="5976664"/>
          </a:xfrm>
        </p:spPr>
        <p:txBody>
          <a:bodyPr>
            <a:normAutofit fontScale="85000" lnSpcReduction="20000"/>
          </a:bodyPr>
          <a:lstStyle/>
          <a:p>
            <a:pPr marL="82296" indent="0">
              <a:buNone/>
            </a:pPr>
            <a:r>
              <a:rPr lang="ru-RU" b="1" u="sng" dirty="0">
                <a:solidFill>
                  <a:srgbClr val="FF0000"/>
                </a:solidFill>
              </a:rPr>
              <a:t>ВОПРОС: </a:t>
            </a:r>
            <a:r>
              <a:rPr lang="ru-RU" b="1" dirty="0">
                <a:solidFill>
                  <a:schemeClr val="accent6">
                    <a:lumMod val="75000"/>
                  </a:schemeClr>
                </a:solidFill>
              </a:rPr>
              <a:t>Может ли аттестация педагогического работника в целях подтверждения соответствия занимаемой им должности проводиться по желанию работников на основании их заявления?</a:t>
            </a:r>
            <a:r>
              <a:rPr lang="ru-RU" b="1" i="1" dirty="0">
                <a:solidFill>
                  <a:schemeClr val="accent6">
                    <a:lumMod val="75000"/>
                  </a:schemeClr>
                </a:solidFill>
              </a:rPr>
              <a:t/>
            </a:r>
            <a:br>
              <a:rPr lang="ru-RU" b="1" i="1" dirty="0">
                <a:solidFill>
                  <a:schemeClr val="accent6">
                    <a:lumMod val="75000"/>
                  </a:schemeClr>
                </a:solidFill>
              </a:rPr>
            </a:br>
            <a:r>
              <a:rPr lang="ru-RU" b="1" u="sng" dirty="0">
                <a:solidFill>
                  <a:srgbClr val="FF0000"/>
                </a:solidFill>
              </a:rPr>
              <a:t>ОТВЕТ: </a:t>
            </a:r>
            <a:r>
              <a:rPr lang="ru-RU" b="1" dirty="0">
                <a:solidFill>
                  <a:schemeClr val="accent6">
                    <a:lumMod val="75000"/>
                  </a:schemeClr>
                </a:solidFill>
              </a:rPr>
              <a:t>Аттестация педагогических работников в целях подтверждения соответствия занимаемой должности проводится по инициативе работодателя на основании его представления в аттестационную комиссию.</a:t>
            </a:r>
            <a:br>
              <a:rPr lang="ru-RU" b="1" dirty="0">
                <a:solidFill>
                  <a:schemeClr val="accent6">
                    <a:lumMod val="75000"/>
                  </a:schemeClr>
                </a:solidFill>
              </a:rPr>
            </a:br>
            <a:r>
              <a:rPr lang="ru-RU" b="1" dirty="0">
                <a:solidFill>
                  <a:schemeClr val="accent6">
                    <a:lumMod val="75000"/>
                  </a:schemeClr>
                </a:solidFill>
              </a:rPr>
              <a:t>По желанию педагогических работников в соответствии с частью 1 статьи 49 Федерального закона «Об образовании в Российской Федерации» может проводиться только аттестация в целях установления квалификационной категории</a:t>
            </a:r>
            <a:endParaRPr lang="ru-RU" dirty="0">
              <a:solidFill>
                <a:schemeClr val="accent6">
                  <a:lumMod val="75000"/>
                </a:schemeClr>
              </a:solidFill>
            </a:endParaRPr>
          </a:p>
        </p:txBody>
      </p:sp>
    </p:spTree>
    <p:extLst>
      <p:ext uri="{BB962C8B-B14F-4D97-AF65-F5344CB8AC3E}">
        <p14:creationId xmlns:p14="http://schemas.microsoft.com/office/powerpoint/2010/main" val="1694909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7498080" cy="706090"/>
          </a:xfrm>
        </p:spPr>
        <p:txBody>
          <a:bodyPr>
            <a:normAutofit fontScale="90000"/>
          </a:bodyPr>
          <a:lstStyle/>
          <a:p>
            <a:r>
              <a:rPr lang="ru-RU" dirty="0" smtClean="0"/>
              <a:t>Ответы на вопросы</a:t>
            </a:r>
            <a:endParaRPr lang="ru-RU" dirty="0"/>
          </a:p>
        </p:txBody>
      </p:sp>
      <p:sp>
        <p:nvSpPr>
          <p:cNvPr id="3" name="Объект 2"/>
          <p:cNvSpPr>
            <a:spLocks noGrp="1"/>
          </p:cNvSpPr>
          <p:nvPr>
            <p:ph idx="1"/>
          </p:nvPr>
        </p:nvSpPr>
        <p:spPr>
          <a:xfrm>
            <a:off x="1115616" y="692696"/>
            <a:ext cx="8028384" cy="5976664"/>
          </a:xfrm>
        </p:spPr>
        <p:txBody>
          <a:bodyPr>
            <a:noAutofit/>
          </a:bodyPr>
          <a:lstStyle/>
          <a:p>
            <a:pPr marL="82296" indent="0">
              <a:buNone/>
            </a:pPr>
            <a:r>
              <a:rPr lang="ru-RU" sz="1600" b="1" u="sng" dirty="0">
                <a:solidFill>
                  <a:srgbClr val="FF0000"/>
                </a:solidFill>
              </a:rPr>
              <a:t>ВОПРОС: </a:t>
            </a:r>
            <a:r>
              <a:rPr lang="ru-RU" sz="1600" b="1" dirty="0">
                <a:solidFill>
                  <a:srgbClr val="002060"/>
                </a:solidFill>
              </a:rPr>
              <a:t>Является ли основанием для принятия решения аттестационной комиссией о несоответствии занимаемой должности отсутствие у педагогического работника образования, соответствующего профилю его педагогической деятельности? 	</a:t>
            </a:r>
            <a:br>
              <a:rPr lang="ru-RU" sz="1600" b="1" dirty="0">
                <a:solidFill>
                  <a:srgbClr val="002060"/>
                </a:solidFill>
              </a:rPr>
            </a:br>
            <a:r>
              <a:rPr lang="ru-RU" sz="1600" b="1" u="sng" dirty="0">
                <a:solidFill>
                  <a:srgbClr val="FF0000"/>
                </a:solidFill>
              </a:rPr>
              <a:t>ОТВЕТ: </a:t>
            </a:r>
            <a:r>
              <a:rPr lang="ru-RU" sz="1600" b="1" dirty="0">
                <a:solidFill>
                  <a:srgbClr val="002060"/>
                </a:solidFill>
              </a:rPr>
              <a:t>Отсутствие у педагогического работника образования по профилю работы (по направлению подготовки) само по себе не может являться основанием для признания аттестационной комиссией организации педагогического работника не соответствующим занимаемой должности, если представление работодателя, на основании которого аттестационная комиссия выносит решение, содержит положительную мотивированную всестороннюю и объективную оценку профессиональных, деловых качеств, результатов профессиональной деятельности педагогического работника по выполнению обязанностей, возложенных на него трудовым договором.</a:t>
            </a:r>
            <a:br>
              <a:rPr lang="ru-RU" sz="1600" b="1" dirty="0">
                <a:solidFill>
                  <a:srgbClr val="002060"/>
                </a:solidFill>
              </a:rPr>
            </a:br>
            <a:r>
              <a:rPr lang="ru-RU" sz="1600" b="1" dirty="0">
                <a:solidFill>
                  <a:srgbClr val="002060"/>
                </a:solidFill>
              </a:rPr>
              <a:t>Такой вывод подтверждается положениями пункта 23 Порядка аттестации, в соответствии с которым лица, не имеющие специальной подготовки, установленной в разделе «Требования к квалификации» раздела «Квалификационные характеристики должностей работников образования» Единого квалификационного справочника должностей руководителей, специалистов и служащих (далее – квалификационные характеристики должностей работников образования), но обладающие достаточным практическим опытом и компетентностью, выполняющие качественно и в полном объеме возложенные на них должностные обязанности, по рекомендации аттестационных комиссий могут приниматься на соответствующие должности, как и лица, имеющие соответствующую подготовку.</a:t>
            </a:r>
            <a:br>
              <a:rPr lang="ru-RU" sz="1600" b="1" dirty="0">
                <a:solidFill>
                  <a:srgbClr val="002060"/>
                </a:solidFill>
              </a:rPr>
            </a:br>
            <a:r>
              <a:rPr lang="ru-RU" sz="1600" b="1" dirty="0">
                <a:solidFill>
                  <a:srgbClr val="002060"/>
                </a:solidFill>
              </a:rPr>
              <a:t>Аналогичные положения содержатся и в пункте 9 раздела «Общие положения» квалификационных характеристик должностей работников образования</a:t>
            </a:r>
            <a:endParaRPr lang="ru-RU" sz="1600" dirty="0"/>
          </a:p>
        </p:txBody>
      </p:sp>
    </p:spTree>
    <p:extLst>
      <p:ext uri="{BB962C8B-B14F-4D97-AF65-F5344CB8AC3E}">
        <p14:creationId xmlns:p14="http://schemas.microsoft.com/office/powerpoint/2010/main" val="2364943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7498080" cy="706090"/>
          </a:xfrm>
        </p:spPr>
        <p:txBody>
          <a:bodyPr>
            <a:normAutofit fontScale="90000"/>
          </a:bodyPr>
          <a:lstStyle/>
          <a:p>
            <a:r>
              <a:rPr lang="ru-RU" dirty="0" smtClean="0"/>
              <a:t>Ответы на вопросы</a:t>
            </a:r>
            <a:endParaRPr lang="ru-RU" dirty="0"/>
          </a:p>
        </p:txBody>
      </p:sp>
      <p:sp>
        <p:nvSpPr>
          <p:cNvPr id="3" name="Объект 2"/>
          <p:cNvSpPr>
            <a:spLocks noGrp="1"/>
          </p:cNvSpPr>
          <p:nvPr>
            <p:ph idx="1"/>
          </p:nvPr>
        </p:nvSpPr>
        <p:spPr>
          <a:xfrm>
            <a:off x="899592" y="620688"/>
            <a:ext cx="8136904" cy="6120680"/>
          </a:xfrm>
        </p:spPr>
        <p:txBody>
          <a:bodyPr>
            <a:noAutofit/>
          </a:bodyPr>
          <a:lstStyle/>
          <a:p>
            <a:pPr marL="82296" indent="0">
              <a:buNone/>
            </a:pPr>
            <a:r>
              <a:rPr lang="ru-RU" sz="2200" b="1" u="sng" dirty="0">
                <a:solidFill>
                  <a:srgbClr val="FF0000"/>
                </a:solidFill>
              </a:rPr>
              <a:t>ВОПРОС: </a:t>
            </a:r>
            <a:r>
              <a:rPr lang="ru-RU" sz="2200" b="1" dirty="0">
                <a:solidFill>
                  <a:schemeClr val="accent6">
                    <a:lumMod val="75000"/>
                  </a:schemeClr>
                </a:solidFill>
              </a:rPr>
              <a:t>Может ли педагогический работник лично присутствовать на заседании аттестационной комиссии при его аттестации, если он письменно это не указал в </a:t>
            </a:r>
            <a:r>
              <a:rPr lang="ru-RU" sz="2200" b="1" dirty="0" smtClean="0">
                <a:solidFill>
                  <a:schemeClr val="accent6">
                    <a:lumMod val="75000"/>
                  </a:schemeClr>
                </a:solidFill>
              </a:rPr>
              <a:t>заявлении?</a:t>
            </a:r>
          </a:p>
          <a:p>
            <a:pPr marL="82296" indent="0">
              <a:buNone/>
            </a:pPr>
            <a:r>
              <a:rPr lang="ru-RU" sz="2200" b="1" u="sng" dirty="0" smtClean="0">
                <a:solidFill>
                  <a:srgbClr val="FF0000"/>
                </a:solidFill>
              </a:rPr>
              <a:t>ОТВЕТ</a:t>
            </a:r>
            <a:r>
              <a:rPr lang="ru-RU" sz="2200" b="1" u="sng" dirty="0">
                <a:solidFill>
                  <a:srgbClr val="FF0000"/>
                </a:solidFill>
              </a:rPr>
              <a:t>: </a:t>
            </a:r>
            <a:r>
              <a:rPr lang="ru-RU" sz="2200" b="1" dirty="0">
                <a:solidFill>
                  <a:schemeClr val="accent6">
                    <a:lumMod val="75000"/>
                  </a:schemeClr>
                </a:solidFill>
              </a:rPr>
              <a:t>Согласно пункту 13 Порядка аттестации аттестация педагогического работника в целях подтверждения соответствия занимаемой должности проводится с его участием. Поскольку на педагогического работника не возложена обязанность уведомлять о своем присутствии на заседании аттестационной комиссии, то в случае неявки работника в день проведения аттестации работодателю следует выяснить причину отсутствия, и, если она будет признана уважительной, аттестация педагогического работника переносится на другую дату, как это предусмотрено пунктом 13 Порядка аттестации.</a:t>
            </a:r>
            <a:br>
              <a:rPr lang="ru-RU" sz="2200" b="1" dirty="0">
                <a:solidFill>
                  <a:schemeClr val="accent6">
                    <a:lumMod val="75000"/>
                  </a:schemeClr>
                </a:solidFill>
              </a:rPr>
            </a:br>
            <a:r>
              <a:rPr lang="ru-RU" sz="2200" b="1" dirty="0">
                <a:solidFill>
                  <a:schemeClr val="accent6">
                    <a:lumMod val="75000"/>
                  </a:schemeClr>
                </a:solidFill>
              </a:rPr>
              <a:t>При неявке педагогического работника на заседание аттестационной комиссии организации без уважительной причины аттестационная комиссия организации проводит аттестацию в его отсутствие</a:t>
            </a:r>
            <a:endParaRPr lang="ru-RU" sz="2200" dirty="0"/>
          </a:p>
        </p:txBody>
      </p:sp>
    </p:spTree>
    <p:extLst>
      <p:ext uri="{BB962C8B-B14F-4D97-AF65-F5344CB8AC3E}">
        <p14:creationId xmlns:p14="http://schemas.microsoft.com/office/powerpoint/2010/main" val="1485065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7498080" cy="706090"/>
          </a:xfrm>
        </p:spPr>
        <p:txBody>
          <a:bodyPr>
            <a:normAutofit fontScale="90000"/>
          </a:bodyPr>
          <a:lstStyle/>
          <a:p>
            <a:r>
              <a:rPr lang="ru-RU" dirty="0" smtClean="0"/>
              <a:t>Ответы на вопросы</a:t>
            </a:r>
            <a:endParaRPr lang="ru-RU" dirty="0"/>
          </a:p>
        </p:txBody>
      </p:sp>
      <p:sp>
        <p:nvSpPr>
          <p:cNvPr id="3" name="Объект 2"/>
          <p:cNvSpPr>
            <a:spLocks noGrp="1"/>
          </p:cNvSpPr>
          <p:nvPr>
            <p:ph idx="1"/>
          </p:nvPr>
        </p:nvSpPr>
        <p:spPr>
          <a:xfrm>
            <a:off x="971600" y="548680"/>
            <a:ext cx="8172400" cy="6192688"/>
          </a:xfrm>
        </p:spPr>
        <p:txBody>
          <a:bodyPr>
            <a:noAutofit/>
          </a:bodyPr>
          <a:lstStyle/>
          <a:p>
            <a:pPr marL="82296" indent="0">
              <a:buNone/>
            </a:pPr>
            <a:r>
              <a:rPr lang="ru-RU" sz="1600" b="1" u="sng" dirty="0">
                <a:solidFill>
                  <a:srgbClr val="FF0000"/>
                </a:solidFill>
              </a:rPr>
              <a:t>ВОПРОС: </a:t>
            </a:r>
            <a:r>
              <a:rPr lang="ru-RU" sz="1600" b="1" dirty="0">
                <a:solidFill>
                  <a:schemeClr val="accent6">
                    <a:lumMod val="75000"/>
                  </a:schemeClr>
                </a:solidFill>
              </a:rPr>
              <a:t>Какие действия могут быть предприняты работодателем в случае признания работника не соответствующим занимаемой должности?	</a:t>
            </a:r>
            <a:br>
              <a:rPr lang="ru-RU" sz="1600" b="1" dirty="0">
                <a:solidFill>
                  <a:schemeClr val="accent6">
                    <a:lumMod val="75000"/>
                  </a:schemeClr>
                </a:solidFill>
              </a:rPr>
            </a:br>
            <a:r>
              <a:rPr lang="ru-RU" sz="1600" b="1" u="sng" dirty="0">
                <a:solidFill>
                  <a:srgbClr val="FF0000"/>
                </a:solidFill>
              </a:rPr>
              <a:t>ОТВЕТ: </a:t>
            </a:r>
            <a:r>
              <a:rPr lang="ru-RU" sz="1600" b="1" dirty="0">
                <a:solidFill>
                  <a:schemeClr val="accent6">
                    <a:lumMod val="75000"/>
                  </a:schemeClr>
                </a:solidFill>
              </a:rPr>
              <a:t>В соответствии с пунктом 3 части 1 статьи 81 ТК РФ в случае несоответствия работника занимаемой должности или выполняемой работе вследствие недостаточной квалификации, подтвержденной результатами аттестации, трудовой договор с работником может быть расторгнут. </a:t>
            </a:r>
            <a:br>
              <a:rPr lang="ru-RU" sz="1600" b="1" dirty="0">
                <a:solidFill>
                  <a:schemeClr val="accent6">
                    <a:lumMod val="75000"/>
                  </a:schemeClr>
                </a:solidFill>
              </a:rPr>
            </a:br>
            <a:r>
              <a:rPr lang="ru-RU" sz="1600" b="1" dirty="0">
                <a:solidFill>
                  <a:schemeClr val="accent6">
                    <a:lumMod val="75000"/>
                  </a:schemeClr>
                </a:solidFill>
              </a:rPr>
              <a:t>             Увольнение по данному основанию допускается, если невозможно перевести педагогического работника с его письменного согласия на другую имеющуюся у работодателя работу (как вакантную должность или работу, соответствующую квалификации работника, так и вакантную нижестоящую должность или нижеоплачиваемую работу), которую работник может выполнять с учетом его состояния здоровья (часть 3 статьи 81 ТК РФ).</a:t>
            </a:r>
            <a:br>
              <a:rPr lang="ru-RU" sz="1600" b="1" dirty="0">
                <a:solidFill>
                  <a:schemeClr val="accent6">
                    <a:lumMod val="75000"/>
                  </a:schemeClr>
                </a:solidFill>
              </a:rPr>
            </a:br>
            <a:r>
              <a:rPr lang="ru-RU" sz="1600" b="1" dirty="0">
                <a:solidFill>
                  <a:schemeClr val="accent6">
                    <a:lumMod val="75000"/>
                  </a:schemeClr>
                </a:solidFill>
              </a:rPr>
              <a:t>           При этом увольнение работника, признанного по результатам аттестации не соответствующим занимаемой должности, является правом, а не обязанностью работодателя.</a:t>
            </a:r>
            <a:br>
              <a:rPr lang="ru-RU" sz="1600" b="1" dirty="0">
                <a:solidFill>
                  <a:schemeClr val="accent6">
                    <a:lumMod val="75000"/>
                  </a:schemeClr>
                </a:solidFill>
              </a:rPr>
            </a:br>
            <a:r>
              <a:rPr lang="ru-RU" sz="1600" b="1" dirty="0">
                <a:solidFill>
                  <a:schemeClr val="accent6">
                    <a:lumMod val="75000"/>
                  </a:schemeClr>
                </a:solidFill>
              </a:rPr>
              <a:t>           ТК РФ предусматриваются случаи, когда увольнение по основаниям, предусмотренным пунктом 3 части первой статьи 81 ТК РФ не допускается. </a:t>
            </a:r>
            <a:br>
              <a:rPr lang="ru-RU" sz="1600" b="1" dirty="0">
                <a:solidFill>
                  <a:schemeClr val="accent6">
                    <a:lumMod val="75000"/>
                  </a:schemeClr>
                </a:solidFill>
              </a:rPr>
            </a:br>
            <a:r>
              <a:rPr lang="ru-RU" sz="1600" b="1" dirty="0">
                <a:solidFill>
                  <a:schemeClr val="accent6">
                    <a:lumMod val="75000"/>
                  </a:schemeClr>
                </a:solidFill>
              </a:rPr>
              <a:t>          Так, не допускается увольнение работника по инициативе работодателя (за исключением случая ликвидации организации либо прекращения деятельности индивидуальным предпринимателем) в период его временной нетрудоспособности и в период пребывания в отпуске (часть 6 статьи 81 ТК РФ).</a:t>
            </a:r>
            <a:br>
              <a:rPr lang="ru-RU" sz="1600" b="1" dirty="0">
                <a:solidFill>
                  <a:schemeClr val="accent6">
                    <a:lumMod val="75000"/>
                  </a:schemeClr>
                </a:solidFill>
              </a:rPr>
            </a:br>
            <a:r>
              <a:rPr lang="ru-RU" sz="1600" b="1" dirty="0">
                <a:solidFill>
                  <a:schemeClr val="accent6">
                    <a:lumMod val="75000"/>
                  </a:schemeClr>
                </a:solidFill>
              </a:rPr>
              <a:t>         Не допускается увольнение по данному основанию работников (в том числе педагогических) из числа лиц, указанных в части 4 статьи 261 ТК РФ (к примеру, женщины, имеющие ребенка-инвалида в возрасте до 18 лет или малолетнего ребенка до 14 лет и в ряде других случаев), а также лиц, указанных в статье 264 ТК РФ</a:t>
            </a:r>
            <a:endParaRPr lang="ru-RU" sz="1600" dirty="0"/>
          </a:p>
        </p:txBody>
      </p:sp>
    </p:spTree>
    <p:extLst>
      <p:ext uri="{BB962C8B-B14F-4D97-AF65-F5344CB8AC3E}">
        <p14:creationId xmlns:p14="http://schemas.microsoft.com/office/powerpoint/2010/main" val="35062544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7498080" cy="634082"/>
          </a:xfrm>
        </p:spPr>
        <p:txBody>
          <a:bodyPr>
            <a:normAutofit fontScale="90000"/>
          </a:bodyPr>
          <a:lstStyle/>
          <a:p>
            <a:r>
              <a:rPr lang="ru-RU" dirty="0" smtClean="0"/>
              <a:t>Ответы на вопросы</a:t>
            </a:r>
            <a:endParaRPr lang="ru-RU" dirty="0"/>
          </a:p>
        </p:txBody>
      </p:sp>
      <p:sp>
        <p:nvSpPr>
          <p:cNvPr id="3" name="Объект 2"/>
          <p:cNvSpPr>
            <a:spLocks noGrp="1"/>
          </p:cNvSpPr>
          <p:nvPr>
            <p:ph idx="1"/>
          </p:nvPr>
        </p:nvSpPr>
        <p:spPr>
          <a:xfrm>
            <a:off x="1115616" y="620688"/>
            <a:ext cx="7818072" cy="6048672"/>
          </a:xfrm>
        </p:spPr>
        <p:txBody>
          <a:bodyPr>
            <a:normAutofit fontScale="85000" lnSpcReduction="20000"/>
          </a:bodyPr>
          <a:lstStyle/>
          <a:p>
            <a:pPr marL="82296" indent="0">
              <a:buNone/>
            </a:pPr>
            <a:r>
              <a:rPr lang="ru-RU" b="1" u="sng" dirty="0">
                <a:solidFill>
                  <a:srgbClr val="FF0000"/>
                </a:solidFill>
              </a:rPr>
              <a:t>ВОПРОС: </a:t>
            </a:r>
            <a:r>
              <a:rPr lang="ru-RU" b="1" dirty="0">
                <a:solidFill>
                  <a:schemeClr val="accent6">
                    <a:lumMod val="75000"/>
                  </a:schemeClr>
                </a:solidFill>
              </a:rPr>
              <a:t>Распространяются ли результаты аттестации в целях подтверждения соответствия занимаемой должности одной образовательной организации при переходе в другую образовательную организацию?	</a:t>
            </a:r>
            <a:br>
              <a:rPr lang="ru-RU" b="1" dirty="0">
                <a:solidFill>
                  <a:schemeClr val="accent6">
                    <a:lumMod val="75000"/>
                  </a:schemeClr>
                </a:solidFill>
              </a:rPr>
            </a:br>
            <a:r>
              <a:rPr lang="ru-RU" b="1" u="sng" dirty="0">
                <a:solidFill>
                  <a:srgbClr val="FF0000"/>
                </a:solidFill>
              </a:rPr>
              <a:t>ОТВЕТ: </a:t>
            </a:r>
            <a:r>
              <a:rPr lang="ru-RU" b="1" dirty="0">
                <a:solidFill>
                  <a:schemeClr val="accent6">
                    <a:lumMod val="75000"/>
                  </a:schemeClr>
                </a:solidFill>
              </a:rPr>
              <a:t>Нет, не распространяются. Результаты аттестации в целях подтверждения соответствия занимаемой должности действуют в течение 5 лет только в данной организации, поскольку проведение такой аттестации осуществляется аттестационными комиссиями каждой организации самостоятельно.</a:t>
            </a:r>
            <a:br>
              <a:rPr lang="ru-RU" b="1" dirty="0">
                <a:solidFill>
                  <a:schemeClr val="accent6">
                    <a:lumMod val="75000"/>
                  </a:schemeClr>
                </a:solidFill>
              </a:rPr>
            </a:br>
            <a:r>
              <a:rPr lang="ru-RU" b="1" dirty="0">
                <a:solidFill>
                  <a:schemeClr val="accent6">
                    <a:lumMod val="75000"/>
                  </a:schemeClr>
                </a:solidFill>
              </a:rPr>
              <a:t>Вместе с тем, работодатель по новому месту работы может назначить проведение аттестации педагогического работника не ранее чем через два года со дня, с которого он приступил к работе (подпункт «б» пункта 22 Порядка аттестации)</a:t>
            </a:r>
            <a:endParaRPr lang="ru-RU" dirty="0"/>
          </a:p>
        </p:txBody>
      </p:sp>
    </p:spTree>
    <p:extLst>
      <p:ext uri="{BB962C8B-B14F-4D97-AF65-F5344CB8AC3E}">
        <p14:creationId xmlns:p14="http://schemas.microsoft.com/office/powerpoint/2010/main" val="24656177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16632"/>
            <a:ext cx="7498080" cy="634082"/>
          </a:xfrm>
        </p:spPr>
        <p:txBody>
          <a:bodyPr>
            <a:normAutofit fontScale="90000"/>
          </a:bodyPr>
          <a:lstStyle/>
          <a:p>
            <a:r>
              <a:rPr lang="ru-RU" dirty="0" smtClean="0"/>
              <a:t>Ответы на вопросы</a:t>
            </a:r>
            <a:endParaRPr lang="ru-RU" dirty="0"/>
          </a:p>
        </p:txBody>
      </p:sp>
      <p:sp>
        <p:nvSpPr>
          <p:cNvPr id="3" name="Объект 2"/>
          <p:cNvSpPr>
            <a:spLocks noGrp="1"/>
          </p:cNvSpPr>
          <p:nvPr>
            <p:ph idx="1"/>
          </p:nvPr>
        </p:nvSpPr>
        <p:spPr>
          <a:xfrm>
            <a:off x="1115616" y="764704"/>
            <a:ext cx="7818072" cy="5904656"/>
          </a:xfrm>
        </p:spPr>
        <p:txBody>
          <a:bodyPr>
            <a:normAutofit fontScale="85000" lnSpcReduction="20000"/>
          </a:bodyPr>
          <a:lstStyle/>
          <a:p>
            <a:pPr marL="82296" indent="0">
              <a:buNone/>
            </a:pPr>
            <a:r>
              <a:rPr lang="ru-RU" b="1" u="sng" dirty="0">
                <a:solidFill>
                  <a:srgbClr val="FF0000"/>
                </a:solidFill>
              </a:rPr>
              <a:t>ВОПРОС: </a:t>
            </a:r>
            <a:r>
              <a:rPr lang="ru-RU" b="1" dirty="0">
                <a:solidFill>
                  <a:schemeClr val="accent6">
                    <a:lumMod val="75000"/>
                  </a:schemeClr>
                </a:solidFill>
              </a:rPr>
              <a:t>Имеет ли педагогический работник право по результатам аттестации в целях подтверждения соответствия занимаемой должности претендовать на повышение оплаты его труда?	</a:t>
            </a:r>
            <a:endParaRPr lang="ru-RU" b="1" dirty="0" smtClean="0">
              <a:solidFill>
                <a:schemeClr val="accent6">
                  <a:lumMod val="75000"/>
                </a:schemeClr>
              </a:solidFill>
            </a:endParaRPr>
          </a:p>
          <a:p>
            <a:pPr marL="82296" indent="0">
              <a:buNone/>
            </a:pPr>
            <a:r>
              <a:rPr lang="ru-RU" b="1" u="sng" dirty="0" smtClean="0">
                <a:solidFill>
                  <a:srgbClr val="FF0000"/>
                </a:solidFill>
              </a:rPr>
              <a:t>ОТВЕТ</a:t>
            </a:r>
            <a:r>
              <a:rPr lang="ru-RU" b="1" u="sng" dirty="0">
                <a:solidFill>
                  <a:srgbClr val="FF0000"/>
                </a:solidFill>
              </a:rPr>
              <a:t>: </a:t>
            </a:r>
            <a:r>
              <a:rPr lang="ru-RU" b="1" dirty="0">
                <a:solidFill>
                  <a:schemeClr val="accent6">
                    <a:lumMod val="75000"/>
                  </a:schemeClr>
                </a:solidFill>
              </a:rPr>
              <a:t>К основным задачам проведения аттестации (пункт 3 Порядка аттестации) не относится обеспечение дифференциации размеров оплаты труда для педагогических работников, прошедших аттестацию в целях подтверждения соответствия занимаемой должности. </a:t>
            </a:r>
          </a:p>
          <a:p>
            <a:pPr marL="82296" indent="0">
              <a:buNone/>
            </a:pPr>
            <a:r>
              <a:rPr lang="ru-RU" b="1" dirty="0">
                <a:solidFill>
                  <a:schemeClr val="accent6">
                    <a:lumMod val="75000"/>
                  </a:schemeClr>
                </a:solidFill>
              </a:rPr>
              <a:t>В то же время, в положениях об оплате труда организаций могут содержаться условия, учитывающие результаты такой аттестации при установлении выплат стимулирующего </a:t>
            </a:r>
            <a:r>
              <a:rPr lang="ru-RU" b="1" dirty="0" smtClean="0">
                <a:solidFill>
                  <a:schemeClr val="accent6">
                    <a:lumMod val="75000"/>
                  </a:schemeClr>
                </a:solidFill>
              </a:rPr>
              <a:t>характера</a:t>
            </a:r>
            <a:endParaRPr lang="ru-RU" b="1" dirty="0">
              <a:solidFill>
                <a:schemeClr val="accent6">
                  <a:lumMod val="75000"/>
                </a:schemeClr>
              </a:solidFill>
            </a:endParaRPr>
          </a:p>
          <a:p>
            <a:pPr marL="82296" indent="0">
              <a:buNone/>
            </a:pPr>
            <a:endParaRPr lang="ru-RU" dirty="0"/>
          </a:p>
        </p:txBody>
      </p:sp>
    </p:spTree>
    <p:extLst>
      <p:ext uri="{BB962C8B-B14F-4D97-AF65-F5344CB8AC3E}">
        <p14:creationId xmlns:p14="http://schemas.microsoft.com/office/powerpoint/2010/main" val="5011221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31867"/>
            <a:ext cx="7498080" cy="706090"/>
          </a:xfrm>
        </p:spPr>
        <p:txBody>
          <a:bodyPr>
            <a:normAutofit fontScale="90000"/>
          </a:bodyPr>
          <a:lstStyle/>
          <a:p>
            <a:r>
              <a:rPr lang="ru-RU" dirty="0" smtClean="0"/>
              <a:t>Ответы на вопросы</a:t>
            </a:r>
            <a:endParaRPr lang="ru-RU" dirty="0"/>
          </a:p>
        </p:txBody>
      </p:sp>
      <p:sp>
        <p:nvSpPr>
          <p:cNvPr id="3" name="Объект 2"/>
          <p:cNvSpPr>
            <a:spLocks noGrp="1"/>
          </p:cNvSpPr>
          <p:nvPr>
            <p:ph idx="1"/>
          </p:nvPr>
        </p:nvSpPr>
        <p:spPr>
          <a:xfrm>
            <a:off x="1115616" y="692696"/>
            <a:ext cx="7818072" cy="5976664"/>
          </a:xfrm>
        </p:spPr>
        <p:txBody>
          <a:bodyPr>
            <a:normAutofit fontScale="77500" lnSpcReduction="20000"/>
          </a:bodyPr>
          <a:lstStyle/>
          <a:p>
            <a:pPr marL="82296" lvl="0" indent="0">
              <a:buNone/>
            </a:pPr>
            <a:r>
              <a:rPr lang="ru-RU" sz="3400" b="1" u="sng" dirty="0">
                <a:solidFill>
                  <a:srgbClr val="FF0000"/>
                </a:solidFill>
              </a:rPr>
              <a:t>ВОПРОС: </a:t>
            </a:r>
            <a:r>
              <a:rPr lang="ru-RU" sz="3400" b="1" dirty="0">
                <a:solidFill>
                  <a:schemeClr val="accent6">
                    <a:lumMod val="75000"/>
                  </a:schemeClr>
                </a:solidFill>
              </a:rPr>
              <a:t>Как следует проводить аттестацию педагогических работников в целях подтверждения соответствия их занимаемым должностям в малокомплектных образовательных организациях?</a:t>
            </a:r>
          </a:p>
          <a:p>
            <a:pPr marL="82296" lvl="0" indent="0">
              <a:buNone/>
            </a:pPr>
            <a:r>
              <a:rPr lang="ru-RU" sz="3400" b="1" u="sng" dirty="0">
                <a:solidFill>
                  <a:srgbClr val="FF0000"/>
                </a:solidFill>
              </a:rPr>
              <a:t>ОТВЕТ: </a:t>
            </a:r>
            <a:r>
              <a:rPr lang="ru-RU" sz="3400" b="1" dirty="0">
                <a:solidFill>
                  <a:schemeClr val="accent6">
                    <a:lumMod val="75000"/>
                  </a:schemeClr>
                </a:solidFill>
              </a:rPr>
              <a:t>Порядком аттестации не предусмотрены какие-либо особые условия аттестации педагогических работников малокомплектных образовательных организаций в целях подтверждения соответствия их занимаемым должностям.</a:t>
            </a:r>
          </a:p>
          <a:p>
            <a:pPr marL="82296" lvl="0" indent="0">
              <a:buNone/>
            </a:pPr>
            <a:r>
              <a:rPr lang="ru-RU" sz="3400" b="1" dirty="0">
                <a:solidFill>
                  <a:schemeClr val="accent6">
                    <a:lumMod val="75000"/>
                  </a:schemeClr>
                </a:solidFill>
              </a:rPr>
              <a:t>Необходимость и сроки проведения аттестации педагогических работников с целью подтверждения соответствия занимаемым ими должностям определяется работодателем самостоятельно в соответствии с положениями, предусмотренными пунктами 5 и 22 Порядка аттестации.</a:t>
            </a:r>
          </a:p>
          <a:p>
            <a:pPr marL="82296" indent="0">
              <a:buNone/>
            </a:pPr>
            <a:endParaRPr lang="ru-RU" dirty="0"/>
          </a:p>
        </p:txBody>
      </p:sp>
    </p:spTree>
    <p:extLst>
      <p:ext uri="{BB962C8B-B14F-4D97-AF65-F5344CB8AC3E}">
        <p14:creationId xmlns:p14="http://schemas.microsoft.com/office/powerpoint/2010/main" val="32024745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16632"/>
            <a:ext cx="7498080" cy="706090"/>
          </a:xfrm>
        </p:spPr>
        <p:txBody>
          <a:bodyPr>
            <a:normAutofit fontScale="90000"/>
          </a:bodyPr>
          <a:lstStyle/>
          <a:p>
            <a:r>
              <a:rPr lang="ru-RU" dirty="0" smtClean="0"/>
              <a:t>Методические материалы</a:t>
            </a:r>
            <a:endParaRPr lang="ru-RU" dirty="0"/>
          </a:p>
        </p:txBody>
      </p:sp>
      <p:sp>
        <p:nvSpPr>
          <p:cNvPr id="3" name="Объект 2"/>
          <p:cNvSpPr>
            <a:spLocks noGrp="1"/>
          </p:cNvSpPr>
          <p:nvPr>
            <p:ph idx="1"/>
          </p:nvPr>
        </p:nvSpPr>
        <p:spPr>
          <a:xfrm>
            <a:off x="1115616" y="764704"/>
            <a:ext cx="7818072" cy="5832648"/>
          </a:xfrm>
        </p:spPr>
        <p:txBody>
          <a:bodyPr>
            <a:normAutofit/>
          </a:bodyPr>
          <a:lstStyle/>
          <a:p>
            <a:pPr marL="114300" indent="0">
              <a:buNone/>
            </a:pPr>
            <a:r>
              <a:rPr lang="ru-RU" sz="2000" dirty="0"/>
              <a:t>Всем участникам будет предоставлена ссылка, по которой вы сможете скачать следующие материалы:</a:t>
            </a:r>
          </a:p>
          <a:p>
            <a:pPr lvl="0">
              <a:buFont typeface="Wingdings" panose="05000000000000000000" pitchFamily="2" charset="2"/>
              <a:buChar char="v"/>
            </a:pPr>
            <a:r>
              <a:rPr lang="ru-RU" sz="2000" dirty="0"/>
              <a:t>запись вебинара;</a:t>
            </a:r>
          </a:p>
          <a:p>
            <a:pPr lvl="0">
              <a:buFont typeface="Wingdings" panose="05000000000000000000" pitchFamily="2" charset="2"/>
              <a:buChar char="v"/>
            </a:pPr>
            <a:r>
              <a:rPr lang="ru-RU" sz="2000" dirty="0"/>
              <a:t>презентацию к вебинару</a:t>
            </a:r>
            <a:r>
              <a:rPr lang="ru-RU" sz="2000" dirty="0" smtClean="0"/>
              <a:t>;</a:t>
            </a:r>
          </a:p>
          <a:p>
            <a:pPr lvl="0">
              <a:buFont typeface="Wingdings" panose="05000000000000000000" pitchFamily="2" charset="2"/>
              <a:buChar char="v"/>
            </a:pPr>
            <a:r>
              <a:rPr lang="ru-RU" sz="2000" dirty="0"/>
              <a:t>схему проведения аттестации</a:t>
            </a:r>
            <a:r>
              <a:rPr lang="ru-RU" sz="2000" dirty="0" smtClean="0"/>
              <a:t>;</a:t>
            </a:r>
          </a:p>
          <a:p>
            <a:pPr lvl="0">
              <a:buFont typeface="Wingdings" panose="05000000000000000000" pitchFamily="2" charset="2"/>
              <a:buChar char="v"/>
            </a:pPr>
            <a:r>
              <a:rPr lang="ru-RU" sz="2000" dirty="0" smtClean="0"/>
              <a:t>типовые приказы;</a:t>
            </a:r>
            <a:endParaRPr lang="ru-RU" sz="2000" dirty="0"/>
          </a:p>
          <a:p>
            <a:pPr lvl="0">
              <a:buFont typeface="Wingdings" panose="05000000000000000000" pitchFamily="2" charset="2"/>
              <a:buChar char="v"/>
            </a:pPr>
            <a:r>
              <a:rPr lang="ru-RU" sz="2000" dirty="0"/>
              <a:t>схему работы аттестационной комиссии</a:t>
            </a:r>
            <a:r>
              <a:rPr lang="ru-RU" sz="2000" dirty="0" smtClean="0"/>
              <a:t>;</a:t>
            </a:r>
          </a:p>
          <a:p>
            <a:pPr lvl="0">
              <a:buFont typeface="Wingdings" panose="05000000000000000000" pitchFamily="2" charset="2"/>
              <a:buChar char="v"/>
            </a:pPr>
            <a:r>
              <a:rPr lang="ru-RU" sz="2000" dirty="0" smtClean="0"/>
              <a:t>формы представлений работодателя;</a:t>
            </a:r>
          </a:p>
          <a:p>
            <a:pPr lvl="0">
              <a:buFont typeface="Wingdings" panose="05000000000000000000" pitchFamily="2" charset="2"/>
              <a:buChar char="v"/>
            </a:pPr>
            <a:r>
              <a:rPr lang="ru-RU" sz="2000" dirty="0" smtClean="0"/>
              <a:t>проект приказа о создании аттестационной комиссии;</a:t>
            </a:r>
            <a:endParaRPr lang="ru-RU" sz="2000" dirty="0"/>
          </a:p>
          <a:p>
            <a:pPr lvl="0">
              <a:buFont typeface="Wingdings" panose="05000000000000000000" pitchFamily="2" charset="2"/>
              <a:buChar char="v"/>
            </a:pPr>
            <a:r>
              <a:rPr lang="ru-RU" sz="2000" dirty="0"/>
              <a:t>разъяснения порядка проведения аттестации, которые представлены в удобной наглядной форме (сравнительная таблица):</a:t>
            </a:r>
          </a:p>
          <a:p>
            <a:pPr marL="82296" lvl="0" indent="0">
              <a:buNone/>
            </a:pPr>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2345417081"/>
              </p:ext>
            </p:extLst>
          </p:nvPr>
        </p:nvGraphicFramePr>
        <p:xfrm>
          <a:off x="1259632" y="5157192"/>
          <a:ext cx="7493351" cy="1152128"/>
        </p:xfrm>
        <a:graphic>
          <a:graphicData uri="http://schemas.openxmlformats.org/drawingml/2006/table">
            <a:tbl>
              <a:tblPr firstRow="1" firstCol="1" bandRow="1">
                <a:tableStyleId>{5C22544A-7EE6-4342-B048-85BDC9FD1C3A}</a:tableStyleId>
              </a:tblPr>
              <a:tblGrid>
                <a:gridCol w="3749673"/>
                <a:gridCol w="3743678"/>
              </a:tblGrid>
              <a:tr h="1152128">
                <a:tc>
                  <a:txBody>
                    <a:bodyPr/>
                    <a:lstStyle/>
                    <a:p>
                      <a:pPr marL="95250" marR="118745" algn="ctr">
                        <a:lnSpc>
                          <a:spcPct val="115000"/>
                        </a:lnSpc>
                        <a:spcAft>
                          <a:spcPts val="0"/>
                        </a:spcAft>
                      </a:pPr>
                      <a:r>
                        <a:rPr lang="ru-RU" sz="1100" b="1" dirty="0">
                          <a:solidFill>
                            <a:schemeClr val="tx1"/>
                          </a:solidFill>
                          <a:effectLst/>
                        </a:rPr>
                        <a:t>Порядок проведения аттестации педагогических работников организаций, осуществляющих образовательную деятельность</a:t>
                      </a:r>
                      <a:br>
                        <a:rPr lang="ru-RU" sz="1100" b="1" dirty="0">
                          <a:solidFill>
                            <a:schemeClr val="tx1"/>
                          </a:solidFill>
                          <a:effectLst/>
                        </a:rPr>
                      </a:br>
                      <a:r>
                        <a:rPr lang="ru-RU" sz="1100" b="1" dirty="0">
                          <a:solidFill>
                            <a:schemeClr val="tx1"/>
                          </a:solidFill>
                          <a:effectLst/>
                        </a:rPr>
                        <a:t>(утв. приказом Министерства образования и науки РФ </a:t>
                      </a:r>
                    </a:p>
                    <a:p>
                      <a:pPr marL="95250" marR="118745" algn="ctr">
                        <a:lnSpc>
                          <a:spcPct val="115000"/>
                        </a:lnSpc>
                        <a:spcAft>
                          <a:spcPts val="0"/>
                        </a:spcAft>
                      </a:pPr>
                      <a:r>
                        <a:rPr lang="ru-RU" sz="1100" b="1" dirty="0">
                          <a:solidFill>
                            <a:schemeClr val="tx1"/>
                          </a:solidFill>
                          <a:effectLst/>
                        </a:rPr>
                        <a:t>от 7 апреля 2014 года № 276)</a:t>
                      </a:r>
                      <a:endParaRPr lang="ru-RU" sz="1100" b="1" dirty="0">
                        <a:solidFill>
                          <a:schemeClr val="tx1"/>
                        </a:solidFill>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60960" marR="94615" algn="ctr">
                        <a:lnSpc>
                          <a:spcPct val="115000"/>
                        </a:lnSpc>
                        <a:spcAft>
                          <a:spcPts val="0"/>
                        </a:spcAft>
                      </a:pPr>
                      <a:r>
                        <a:rPr lang="ru-RU" sz="1100" b="1" dirty="0">
                          <a:solidFill>
                            <a:schemeClr val="tx1"/>
                          </a:solidFill>
                          <a:effectLst/>
                        </a:rPr>
                        <a:t>Порядок аттестации педагогических работников государственных и муниципальных образовательных учреждений (утв. приказом Министерства образования и науки РФ от 24 марта 2010 года № 209)</a:t>
                      </a:r>
                      <a:endParaRPr lang="ru-RU" sz="1100" b="1" dirty="0">
                        <a:solidFill>
                          <a:schemeClr val="tx1"/>
                        </a:solidFill>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bl>
          </a:graphicData>
        </a:graphic>
      </p:graphicFrame>
    </p:spTree>
    <p:extLst>
      <p:ext uri="{BB962C8B-B14F-4D97-AF65-F5344CB8AC3E}">
        <p14:creationId xmlns:p14="http://schemas.microsoft.com/office/powerpoint/2010/main" val="6769529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852936"/>
            <a:ext cx="7498080" cy="1143000"/>
          </a:xfrm>
        </p:spPr>
        <p:txBody>
          <a:bodyPr/>
          <a:lstStyle/>
          <a:p>
            <a:pPr algn="ctr"/>
            <a:r>
              <a:rPr lang="ru-RU" b="1" dirty="0" smtClean="0"/>
              <a:t>Благодарим за внимание!!!</a:t>
            </a:r>
            <a:endParaRPr lang="ru-RU" b="1" dirty="0"/>
          </a:p>
        </p:txBody>
      </p:sp>
      <p:pic>
        <p:nvPicPr>
          <p:cNvPr id="3" name="Рисунок 2" descr="C:\Users\Администратор\Desktop\ООО ИОТ\11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136647"/>
            <a:ext cx="1386076" cy="1368152"/>
          </a:xfrm>
          <a:prstGeom prst="rect">
            <a:avLst/>
          </a:prstGeom>
          <a:noFill/>
          <a:ln>
            <a:noFill/>
          </a:ln>
        </p:spPr>
      </p:pic>
      <p:sp>
        <p:nvSpPr>
          <p:cNvPr id="4" name="Прямоугольник 3"/>
          <p:cNvSpPr/>
          <p:nvPr/>
        </p:nvSpPr>
        <p:spPr>
          <a:xfrm>
            <a:off x="3707904" y="389836"/>
            <a:ext cx="4572000" cy="861774"/>
          </a:xfrm>
          <a:prstGeom prst="rect">
            <a:avLst/>
          </a:prstGeom>
        </p:spPr>
        <p:txBody>
          <a:bodyPr>
            <a:spAutoFit/>
          </a:bodyPr>
          <a:lstStyle/>
          <a:p>
            <a:pPr algn="ctr"/>
            <a:r>
              <a:rPr lang="ru-RU" sz="1400" b="1" dirty="0">
                <a:solidFill>
                  <a:srgbClr val="002060"/>
                </a:solidFill>
              </a:rPr>
              <a:t>Общество с ограниченной ответственностью</a:t>
            </a:r>
          </a:p>
          <a:p>
            <a:pPr algn="ctr"/>
            <a:r>
              <a:rPr lang="ru-RU" b="1" dirty="0">
                <a:solidFill>
                  <a:srgbClr val="002060"/>
                </a:solidFill>
              </a:rPr>
              <a:t>ИНТЕРАКТИВНЫЕ ОБРАЗОВАТЕЛЬНЫЕ </a:t>
            </a:r>
            <a:endParaRPr lang="en-US" b="1" dirty="0">
              <a:solidFill>
                <a:srgbClr val="002060"/>
              </a:solidFill>
            </a:endParaRPr>
          </a:p>
          <a:p>
            <a:pPr algn="ctr"/>
            <a:r>
              <a:rPr lang="ru-RU" b="1" dirty="0">
                <a:solidFill>
                  <a:srgbClr val="002060"/>
                </a:solidFill>
              </a:rPr>
              <a:t>ТЕХНОЛОГИИ</a:t>
            </a:r>
          </a:p>
        </p:txBody>
      </p:sp>
    </p:spTree>
    <p:extLst>
      <p:ext uri="{BB962C8B-B14F-4D97-AF65-F5344CB8AC3E}">
        <p14:creationId xmlns:p14="http://schemas.microsoft.com/office/powerpoint/2010/main" val="221238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60648"/>
            <a:ext cx="7498080" cy="6192688"/>
          </a:xfrm>
        </p:spPr>
        <p:txBody>
          <a:bodyPr>
            <a:normAutofit fontScale="90000"/>
          </a:bodyPr>
          <a:lstStyle/>
          <a:p>
            <a:pPr algn="ctr"/>
            <a:r>
              <a:rPr lang="ru-RU" b="1" u="sng" dirty="0">
                <a:solidFill>
                  <a:srgbClr val="FF0000"/>
                </a:solidFill>
              </a:rPr>
              <a:t>Порядок аттестации </a:t>
            </a:r>
            <a:r>
              <a:rPr lang="ru-RU" b="1" dirty="0">
                <a:solidFill>
                  <a:schemeClr val="accent6">
                    <a:lumMod val="75000"/>
                  </a:schemeClr>
                </a:solidFill>
              </a:rPr>
              <a:t>педагогических работников организаций, осуществляющих образовательную деятельность, утвержденный приказом </a:t>
            </a:r>
            <a:r>
              <a:rPr lang="ru-RU" b="1" dirty="0" err="1">
                <a:solidFill>
                  <a:schemeClr val="accent6">
                    <a:lumMod val="75000"/>
                  </a:schemeClr>
                </a:solidFill>
              </a:rPr>
              <a:t>Минобрнауки</a:t>
            </a:r>
            <a:r>
              <a:rPr lang="ru-RU" b="1" dirty="0">
                <a:solidFill>
                  <a:schemeClr val="accent6">
                    <a:lumMod val="75000"/>
                  </a:schemeClr>
                </a:solidFill>
              </a:rPr>
              <a:t> </a:t>
            </a:r>
            <a:r>
              <a:rPr lang="ru-RU" b="1">
                <a:solidFill>
                  <a:schemeClr val="accent6">
                    <a:lumMod val="75000"/>
                  </a:schemeClr>
                </a:solidFill>
              </a:rPr>
              <a:t>России </a:t>
            </a:r>
            <a:r>
              <a:rPr lang="ru-RU" b="1" smtClean="0">
                <a:solidFill>
                  <a:schemeClr val="accent6">
                    <a:lumMod val="75000"/>
                  </a:schemeClr>
                </a:solidFill>
              </a:rPr>
              <a:t/>
            </a:r>
            <a:br>
              <a:rPr lang="ru-RU" b="1" smtClean="0">
                <a:solidFill>
                  <a:schemeClr val="accent6">
                    <a:lumMod val="75000"/>
                  </a:schemeClr>
                </a:solidFill>
              </a:rPr>
            </a:br>
            <a:r>
              <a:rPr lang="ru-RU" b="1" smtClean="0">
                <a:solidFill>
                  <a:schemeClr val="accent6">
                    <a:lumMod val="75000"/>
                  </a:schemeClr>
                </a:solidFill>
              </a:rPr>
              <a:t>от </a:t>
            </a:r>
            <a:r>
              <a:rPr lang="ru-RU" b="1" dirty="0">
                <a:solidFill>
                  <a:schemeClr val="accent6">
                    <a:lumMod val="75000"/>
                  </a:schemeClr>
                </a:solidFill>
              </a:rPr>
              <a:t>7 апреля 2014 года </a:t>
            </a:r>
            <a:r>
              <a:rPr lang="ru-RU" b="1">
                <a:solidFill>
                  <a:schemeClr val="accent6">
                    <a:lumMod val="75000"/>
                  </a:schemeClr>
                </a:solidFill>
              </a:rPr>
              <a:t>№ </a:t>
            </a:r>
            <a:r>
              <a:rPr lang="ru-RU" b="1" smtClean="0">
                <a:solidFill>
                  <a:schemeClr val="accent6">
                    <a:lumMod val="75000"/>
                  </a:schemeClr>
                </a:solidFill>
              </a:rPr>
              <a:t>276, </a:t>
            </a:r>
            <a:r>
              <a:rPr lang="ru-RU" b="1" u="sng" dirty="0">
                <a:solidFill>
                  <a:srgbClr val="FF0000"/>
                </a:solidFill>
              </a:rPr>
              <a:t>является ведомственным  нормативным правовым актом прямого действия</a:t>
            </a:r>
            <a:endParaRPr lang="ru-RU" dirty="0"/>
          </a:p>
        </p:txBody>
      </p:sp>
    </p:spTree>
    <p:extLst>
      <p:ext uri="{BB962C8B-B14F-4D97-AF65-F5344CB8AC3E}">
        <p14:creationId xmlns:p14="http://schemas.microsoft.com/office/powerpoint/2010/main" val="2068398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5633" y="1004"/>
            <a:ext cx="7992888" cy="1143000"/>
          </a:xfrm>
        </p:spPr>
        <p:txBody>
          <a:bodyPr>
            <a:noAutofit/>
          </a:bodyPr>
          <a:lstStyle/>
          <a:p>
            <a:r>
              <a:rPr lang="ru-RU" sz="3600" b="1" dirty="0" smtClean="0"/>
              <a:t>Приказ  </a:t>
            </a:r>
            <a:r>
              <a:rPr lang="ru-RU" sz="3600" b="1" dirty="0" err="1" smtClean="0"/>
              <a:t>Минобрнауки</a:t>
            </a:r>
            <a:r>
              <a:rPr lang="ru-RU" sz="3600" b="1" dirty="0" smtClean="0"/>
              <a:t> «Об утверждении порядка аттестации…»</a:t>
            </a:r>
            <a:endParaRPr lang="ru-RU" sz="3600" b="1" dirty="0"/>
          </a:p>
        </p:txBody>
      </p:sp>
      <p:sp>
        <p:nvSpPr>
          <p:cNvPr id="3" name="Объект 2"/>
          <p:cNvSpPr>
            <a:spLocks noGrp="1"/>
          </p:cNvSpPr>
          <p:nvPr>
            <p:ph idx="1"/>
          </p:nvPr>
        </p:nvSpPr>
        <p:spPr>
          <a:xfrm>
            <a:off x="1187624" y="1484784"/>
            <a:ext cx="7746064" cy="5256584"/>
          </a:xfrm>
        </p:spPr>
        <p:txBody>
          <a:bodyPr>
            <a:normAutofit fontScale="70000" lnSpcReduction="20000"/>
          </a:bodyPr>
          <a:lstStyle/>
          <a:p>
            <a:pPr>
              <a:buFont typeface="Arial" charset="0"/>
              <a:buNone/>
            </a:pPr>
            <a:r>
              <a:rPr lang="ru-RU" altLang="ru-RU" b="1" dirty="0">
                <a:solidFill>
                  <a:schemeClr val="accent6">
                    <a:lumMod val="75000"/>
                  </a:schemeClr>
                </a:solidFill>
                <a:latin typeface="Times New Roman" pitchFamily="18" charset="0"/>
              </a:rPr>
              <a:t>Прежний Порядок проведения аттестации </a:t>
            </a:r>
            <a:r>
              <a:rPr lang="ru-RU" altLang="ru-RU" b="1" u="sng" dirty="0">
                <a:solidFill>
                  <a:srgbClr val="FF0000"/>
                </a:solidFill>
                <a:latin typeface="Times New Roman" pitchFamily="18" charset="0"/>
              </a:rPr>
              <a:t>не применялся </a:t>
            </a:r>
            <a:r>
              <a:rPr lang="ru-RU" altLang="ru-RU" b="1" dirty="0">
                <a:solidFill>
                  <a:schemeClr val="accent6">
                    <a:lumMod val="75000"/>
                  </a:schemeClr>
                </a:solidFill>
                <a:latin typeface="Times New Roman" pitchFamily="18" charset="0"/>
              </a:rPr>
              <a:t>к педагогическим работникам негосударственных (частных) образовательных учреждений, а также  учреждений здравоохранения, социального обслуживания и иных организаций, не являющихся образовательными </a:t>
            </a:r>
            <a:r>
              <a:rPr lang="ru-RU" altLang="ru-RU" b="1" dirty="0" smtClean="0">
                <a:solidFill>
                  <a:schemeClr val="accent6">
                    <a:lumMod val="75000"/>
                  </a:schemeClr>
                </a:solidFill>
                <a:latin typeface="Times New Roman" pitchFamily="18" charset="0"/>
              </a:rPr>
              <a:t>учреждениями.</a:t>
            </a:r>
          </a:p>
          <a:p>
            <a:pPr>
              <a:buFont typeface="Arial" charset="0"/>
              <a:buNone/>
            </a:pPr>
            <a:endParaRPr lang="ru-RU" altLang="ru-RU" b="1" dirty="0">
              <a:solidFill>
                <a:schemeClr val="accent6">
                  <a:lumMod val="75000"/>
                </a:schemeClr>
              </a:solidFill>
              <a:latin typeface="Times New Roman" pitchFamily="18" charset="0"/>
            </a:endParaRPr>
          </a:p>
          <a:p>
            <a:pPr>
              <a:buFont typeface="Arial" charset="0"/>
              <a:buNone/>
            </a:pPr>
            <a:r>
              <a:rPr lang="ru-RU" altLang="ru-RU" b="1" dirty="0">
                <a:solidFill>
                  <a:schemeClr val="accent6">
                    <a:lumMod val="75000"/>
                  </a:schemeClr>
                </a:solidFill>
                <a:latin typeface="Times New Roman" pitchFamily="18" charset="0"/>
              </a:rPr>
              <a:t>Новый Порядок аттестации </a:t>
            </a:r>
            <a:r>
              <a:rPr lang="ru-RU" altLang="ru-RU" b="1" u="sng" dirty="0">
                <a:solidFill>
                  <a:srgbClr val="FF0000"/>
                </a:solidFill>
                <a:latin typeface="Times New Roman" pitchFamily="18" charset="0"/>
              </a:rPr>
              <a:t>применяется</a:t>
            </a:r>
            <a:r>
              <a:rPr lang="ru-RU" altLang="ru-RU" b="1" dirty="0">
                <a:solidFill>
                  <a:schemeClr val="accent6">
                    <a:lumMod val="75000"/>
                  </a:schemeClr>
                </a:solidFill>
                <a:latin typeface="Times New Roman" pitchFamily="18" charset="0"/>
              </a:rPr>
              <a:t> при аттестации педагогических работников всех организаций, осуществляющих образовательную деятельность, т.е. распространяется непосредственно на педагогических работников образовательных организаций, а также организаций, осуществляющих обучение.</a:t>
            </a:r>
          </a:p>
          <a:p>
            <a:pPr algn="r">
              <a:buFont typeface="Arial" charset="0"/>
              <a:buNone/>
            </a:pPr>
            <a:r>
              <a:rPr lang="ru-RU" altLang="ru-RU" sz="2800" b="1" dirty="0">
                <a:solidFill>
                  <a:schemeClr val="accent6">
                    <a:lumMod val="75000"/>
                  </a:schemeClr>
                </a:solidFill>
                <a:latin typeface="Times New Roman" pitchFamily="18" charset="0"/>
              </a:rPr>
              <a:t>	</a:t>
            </a:r>
            <a:endParaRPr lang="ru-RU" altLang="ru-RU" sz="2800" b="1" dirty="0" smtClean="0">
              <a:solidFill>
                <a:schemeClr val="accent6">
                  <a:lumMod val="75000"/>
                </a:schemeClr>
              </a:solidFill>
              <a:latin typeface="Times New Roman" pitchFamily="18" charset="0"/>
            </a:endParaRPr>
          </a:p>
          <a:p>
            <a:pPr algn="r">
              <a:buFont typeface="Arial" charset="0"/>
              <a:buNone/>
            </a:pPr>
            <a:r>
              <a:rPr lang="ru-RU" altLang="ru-RU" sz="2600" b="1" i="1" dirty="0" smtClean="0">
                <a:solidFill>
                  <a:schemeClr val="accent6">
                    <a:lumMod val="75000"/>
                  </a:schemeClr>
                </a:solidFill>
                <a:latin typeface="Times New Roman" pitchFamily="18" charset="0"/>
              </a:rPr>
              <a:t>В </a:t>
            </a:r>
            <a:r>
              <a:rPr lang="ru-RU" altLang="ru-RU" sz="2600" b="1" i="1" dirty="0">
                <a:solidFill>
                  <a:schemeClr val="accent6">
                    <a:lumMod val="75000"/>
                  </a:schemeClr>
                </a:solidFill>
                <a:latin typeface="Times New Roman" pitchFamily="18" charset="0"/>
              </a:rPr>
              <a:t>целях настоящего Порядка аттестации к организациям, осуществляющим образовательную деятельность в соответствии с пунктом 20 статьи 2 Федерального закона от 29 декабря 2012 </a:t>
            </a:r>
            <a:r>
              <a:rPr lang="ru-RU" altLang="ru-RU" sz="2600" b="1" i="1" dirty="0" smtClean="0">
                <a:solidFill>
                  <a:schemeClr val="accent6">
                    <a:lumMod val="75000"/>
                  </a:schemeClr>
                </a:solidFill>
                <a:latin typeface="Times New Roman" pitchFamily="18" charset="0"/>
              </a:rPr>
              <a:t>года </a:t>
            </a:r>
            <a:r>
              <a:rPr lang="ru-RU" altLang="ru-RU" sz="2600" b="1" i="1" dirty="0">
                <a:solidFill>
                  <a:schemeClr val="accent6">
                    <a:lumMod val="75000"/>
                  </a:schemeClr>
                </a:solidFill>
                <a:latin typeface="Times New Roman" pitchFamily="18" charset="0"/>
              </a:rPr>
              <a:t>№ 273-ФЗ приравниваются индивидуальные предприниматели, осуществляющие образовательную деятельность.</a:t>
            </a:r>
          </a:p>
          <a:p>
            <a:endParaRPr lang="ru-RU" b="1" dirty="0" smtClean="0">
              <a:solidFill>
                <a:schemeClr val="accent6">
                  <a:lumMod val="75000"/>
                </a:schemeClr>
              </a:solidFill>
            </a:endParaRPr>
          </a:p>
          <a:p>
            <a:endParaRPr lang="ru-RU" dirty="0"/>
          </a:p>
        </p:txBody>
      </p:sp>
    </p:spTree>
    <p:extLst>
      <p:ext uri="{BB962C8B-B14F-4D97-AF65-F5344CB8AC3E}">
        <p14:creationId xmlns:p14="http://schemas.microsoft.com/office/powerpoint/2010/main" val="3100814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856984" cy="1512168"/>
          </a:xfrm>
        </p:spPr>
        <p:txBody>
          <a:bodyPr>
            <a:noAutofit/>
          </a:bodyPr>
          <a:lstStyle/>
          <a:p>
            <a:r>
              <a:rPr lang="ru-RU" sz="2000" b="1" dirty="0">
                <a:effectLst/>
              </a:rPr>
              <a:t>Постановление Правительства Российской Федерации от 8 августа 2013 </a:t>
            </a:r>
            <a:r>
              <a:rPr lang="ru-RU" sz="2000" b="1" dirty="0" smtClean="0">
                <a:effectLst/>
              </a:rPr>
              <a:t>года № 678 «Об </a:t>
            </a:r>
            <a:r>
              <a:rPr lang="ru-RU" sz="2000" b="1" dirty="0">
                <a:effectLst/>
              </a:rPr>
              <a:t>утверждении номенклатуры должностей педагогических работников организаций, осуществляющих образовательную деятельность, должностей руководителей образовательных </a:t>
            </a:r>
            <a:r>
              <a:rPr lang="ru-RU" sz="2000" b="1" dirty="0" smtClean="0">
                <a:effectLst/>
              </a:rPr>
              <a:t>организаций» (подраздел 2 раздела 1)</a:t>
            </a:r>
            <a:endParaRPr lang="ru-RU" sz="2000" b="1" dirty="0"/>
          </a:p>
        </p:txBody>
      </p:sp>
      <p:sp>
        <p:nvSpPr>
          <p:cNvPr id="3" name="Объект 2"/>
          <p:cNvSpPr>
            <a:spLocks noGrp="1"/>
          </p:cNvSpPr>
          <p:nvPr>
            <p:ph idx="1"/>
          </p:nvPr>
        </p:nvSpPr>
        <p:spPr>
          <a:xfrm>
            <a:off x="1043608" y="1700808"/>
            <a:ext cx="7890080" cy="4968552"/>
          </a:xfrm>
        </p:spPr>
        <p:txBody>
          <a:bodyPr numCol="2">
            <a:normAutofit lnSpcReduction="10000"/>
          </a:bodyPr>
          <a:lstStyle/>
          <a:p>
            <a:pPr>
              <a:buFont typeface="Wingdings" panose="05000000000000000000" pitchFamily="2" charset="2"/>
              <a:buChar char="Ø"/>
            </a:pPr>
            <a:r>
              <a:rPr lang="ru-RU" sz="1600" b="1" dirty="0" smtClean="0"/>
              <a:t>Воспитатель</a:t>
            </a:r>
          </a:p>
          <a:p>
            <a:pPr>
              <a:buFont typeface="Wingdings" panose="05000000000000000000" pitchFamily="2" charset="2"/>
              <a:buChar char="Ø"/>
            </a:pPr>
            <a:r>
              <a:rPr lang="ru-RU" sz="1600" b="1" dirty="0" smtClean="0"/>
              <a:t>Инструктор-методист</a:t>
            </a:r>
          </a:p>
          <a:p>
            <a:pPr>
              <a:buFont typeface="Wingdings" panose="05000000000000000000" pitchFamily="2" charset="2"/>
              <a:buChar char="Ø"/>
            </a:pPr>
            <a:r>
              <a:rPr lang="ru-RU" sz="1600" b="1" dirty="0" smtClean="0"/>
              <a:t>Инструктор </a:t>
            </a:r>
            <a:r>
              <a:rPr lang="ru-RU" sz="1600" b="1" dirty="0"/>
              <a:t>по </a:t>
            </a:r>
            <a:r>
              <a:rPr lang="ru-RU" sz="1600" b="1" dirty="0" smtClean="0"/>
              <a:t>труду</a:t>
            </a:r>
          </a:p>
          <a:p>
            <a:pPr>
              <a:buFont typeface="Wingdings" panose="05000000000000000000" pitchFamily="2" charset="2"/>
              <a:buChar char="Ø"/>
            </a:pPr>
            <a:r>
              <a:rPr lang="ru-RU" sz="1600" b="1" dirty="0" smtClean="0"/>
              <a:t>Инструктор </a:t>
            </a:r>
            <a:r>
              <a:rPr lang="ru-RU" sz="1600" b="1" dirty="0"/>
              <a:t>по физической </a:t>
            </a:r>
            <a:r>
              <a:rPr lang="ru-RU" sz="1600" b="1" dirty="0" smtClean="0"/>
              <a:t>культуре</a:t>
            </a:r>
          </a:p>
          <a:p>
            <a:pPr>
              <a:buFont typeface="Wingdings" panose="05000000000000000000" pitchFamily="2" charset="2"/>
              <a:buChar char="Ø"/>
            </a:pPr>
            <a:r>
              <a:rPr lang="ru-RU" sz="1600" b="1" dirty="0" smtClean="0"/>
              <a:t>Концертмейстер</a:t>
            </a:r>
          </a:p>
          <a:p>
            <a:pPr>
              <a:buFont typeface="Wingdings" panose="05000000000000000000" pitchFamily="2" charset="2"/>
              <a:buChar char="Ø"/>
            </a:pPr>
            <a:r>
              <a:rPr lang="ru-RU" sz="1600" b="1" dirty="0" smtClean="0"/>
              <a:t>Логопед</a:t>
            </a:r>
          </a:p>
          <a:p>
            <a:pPr>
              <a:buFont typeface="Wingdings" panose="05000000000000000000" pitchFamily="2" charset="2"/>
              <a:buChar char="Ø"/>
            </a:pPr>
            <a:r>
              <a:rPr lang="ru-RU" sz="1600" b="1" dirty="0" smtClean="0"/>
              <a:t>Мастер </a:t>
            </a:r>
            <a:r>
              <a:rPr lang="ru-RU" sz="1600" b="1" dirty="0"/>
              <a:t>производственного </a:t>
            </a:r>
            <a:r>
              <a:rPr lang="ru-RU" sz="1600" b="1" dirty="0" smtClean="0"/>
              <a:t>обучения</a:t>
            </a:r>
          </a:p>
          <a:p>
            <a:pPr>
              <a:buFont typeface="Wingdings" panose="05000000000000000000" pitchFamily="2" charset="2"/>
              <a:buChar char="Ø"/>
            </a:pPr>
            <a:r>
              <a:rPr lang="ru-RU" sz="1600" b="1" dirty="0" smtClean="0"/>
              <a:t>Методист</a:t>
            </a:r>
          </a:p>
          <a:p>
            <a:pPr>
              <a:buFont typeface="Wingdings" panose="05000000000000000000" pitchFamily="2" charset="2"/>
              <a:buChar char="Ø"/>
            </a:pPr>
            <a:r>
              <a:rPr lang="ru-RU" sz="1600" b="1" dirty="0" smtClean="0"/>
              <a:t>Музыкальный руководитель</a:t>
            </a:r>
          </a:p>
          <a:p>
            <a:pPr>
              <a:buFont typeface="Wingdings" panose="05000000000000000000" pitchFamily="2" charset="2"/>
              <a:buChar char="Ø"/>
            </a:pPr>
            <a:r>
              <a:rPr lang="ru-RU" sz="1600" b="1" dirty="0" smtClean="0"/>
              <a:t>Педагог </a:t>
            </a:r>
            <a:r>
              <a:rPr lang="ru-RU" sz="1600" b="1" dirty="0"/>
              <a:t>дополнительного </a:t>
            </a:r>
            <a:r>
              <a:rPr lang="ru-RU" sz="1600" b="1" dirty="0" smtClean="0"/>
              <a:t>образования</a:t>
            </a:r>
          </a:p>
          <a:p>
            <a:pPr>
              <a:buFont typeface="Wingdings" panose="05000000000000000000" pitchFamily="2" charset="2"/>
              <a:buChar char="Ø"/>
            </a:pPr>
            <a:r>
              <a:rPr lang="ru-RU" sz="1600" b="1" dirty="0" smtClean="0"/>
              <a:t>Педагог-библиотекарь</a:t>
            </a:r>
          </a:p>
          <a:p>
            <a:pPr>
              <a:buFont typeface="Wingdings" panose="05000000000000000000" pitchFamily="2" charset="2"/>
              <a:buChar char="Ø"/>
            </a:pPr>
            <a:r>
              <a:rPr lang="ru-RU" sz="1600" b="1" dirty="0" smtClean="0"/>
              <a:t>Педагог-организатор</a:t>
            </a:r>
          </a:p>
          <a:p>
            <a:pPr>
              <a:buFont typeface="Wingdings" panose="05000000000000000000" pitchFamily="2" charset="2"/>
              <a:buChar char="Ø"/>
            </a:pPr>
            <a:r>
              <a:rPr lang="ru-RU" sz="1600" b="1" dirty="0" smtClean="0"/>
              <a:t>Педагог-психолог</a:t>
            </a:r>
          </a:p>
          <a:p>
            <a:pPr>
              <a:buFont typeface="Wingdings" panose="05000000000000000000" pitchFamily="2" charset="2"/>
              <a:buChar char="Ø"/>
            </a:pPr>
            <a:r>
              <a:rPr lang="ru-RU" sz="1600" b="1" dirty="0" smtClean="0"/>
              <a:t>Преподаватель</a:t>
            </a:r>
          </a:p>
          <a:p>
            <a:pPr>
              <a:buFont typeface="Wingdings" panose="05000000000000000000" pitchFamily="2" charset="2"/>
              <a:buChar char="Ø"/>
            </a:pPr>
            <a:r>
              <a:rPr lang="ru-RU" sz="1600" b="1" dirty="0" smtClean="0"/>
              <a:t>Преподаватель-организатор </a:t>
            </a:r>
            <a:r>
              <a:rPr lang="ru-RU" sz="1600" b="1" dirty="0"/>
              <a:t>основ безопасности </a:t>
            </a:r>
            <a:r>
              <a:rPr lang="ru-RU" sz="1600" b="1" dirty="0" smtClean="0"/>
              <a:t>жизнедеятельности</a:t>
            </a:r>
          </a:p>
          <a:p>
            <a:pPr>
              <a:buFont typeface="Wingdings" panose="05000000000000000000" pitchFamily="2" charset="2"/>
              <a:buChar char="Ø"/>
            </a:pPr>
            <a:r>
              <a:rPr lang="ru-RU" sz="1600" b="1" dirty="0" smtClean="0"/>
              <a:t>Руководитель </a:t>
            </a:r>
            <a:r>
              <a:rPr lang="ru-RU" sz="1600" b="1" dirty="0"/>
              <a:t>физического </a:t>
            </a:r>
            <a:r>
              <a:rPr lang="ru-RU" sz="1600" b="1" dirty="0" smtClean="0"/>
              <a:t>воспитания</a:t>
            </a:r>
          </a:p>
          <a:p>
            <a:pPr>
              <a:buFont typeface="Wingdings" panose="05000000000000000000" pitchFamily="2" charset="2"/>
              <a:buChar char="Ø"/>
            </a:pPr>
            <a:r>
              <a:rPr lang="ru-RU" sz="1600" b="1" dirty="0" smtClean="0"/>
              <a:t>Социальный педагог</a:t>
            </a:r>
          </a:p>
          <a:p>
            <a:pPr>
              <a:buFont typeface="Wingdings" panose="05000000000000000000" pitchFamily="2" charset="2"/>
              <a:buChar char="Ø"/>
            </a:pPr>
            <a:r>
              <a:rPr lang="ru-RU" sz="1600" b="1" dirty="0" smtClean="0"/>
              <a:t>Старший вожатый</a:t>
            </a:r>
          </a:p>
          <a:p>
            <a:pPr>
              <a:buFont typeface="Wingdings" panose="05000000000000000000" pitchFamily="2" charset="2"/>
              <a:buChar char="Ø"/>
            </a:pPr>
            <a:r>
              <a:rPr lang="ru-RU" sz="1600" b="1" dirty="0" smtClean="0"/>
              <a:t>Старший воспитатель</a:t>
            </a:r>
          </a:p>
          <a:p>
            <a:pPr>
              <a:buFont typeface="Wingdings" panose="05000000000000000000" pitchFamily="2" charset="2"/>
              <a:buChar char="Ø"/>
            </a:pPr>
            <a:r>
              <a:rPr lang="ru-RU" sz="1600" b="1" dirty="0" smtClean="0"/>
              <a:t>Старший инструктор-методист</a:t>
            </a:r>
          </a:p>
          <a:p>
            <a:pPr>
              <a:buFont typeface="Wingdings" panose="05000000000000000000" pitchFamily="2" charset="2"/>
              <a:buChar char="Ø"/>
            </a:pPr>
            <a:r>
              <a:rPr lang="ru-RU" sz="1600" b="1" dirty="0" smtClean="0"/>
              <a:t>Старший методист</a:t>
            </a:r>
          </a:p>
          <a:p>
            <a:pPr>
              <a:buFont typeface="Wingdings" panose="05000000000000000000" pitchFamily="2" charset="2"/>
              <a:buChar char="Ø"/>
            </a:pPr>
            <a:r>
              <a:rPr lang="ru-RU" sz="1600" b="1" dirty="0" smtClean="0"/>
              <a:t>Старший </a:t>
            </a:r>
            <a:r>
              <a:rPr lang="ru-RU" sz="1600" b="1" dirty="0"/>
              <a:t>педагог дополнительного </a:t>
            </a:r>
            <a:r>
              <a:rPr lang="ru-RU" sz="1600" b="1" dirty="0" smtClean="0"/>
              <a:t>образования</a:t>
            </a:r>
          </a:p>
          <a:p>
            <a:pPr>
              <a:buFont typeface="Wingdings" panose="05000000000000000000" pitchFamily="2" charset="2"/>
              <a:buChar char="Ø"/>
            </a:pPr>
            <a:r>
              <a:rPr lang="ru-RU" sz="1600" b="1" dirty="0" smtClean="0"/>
              <a:t>Старший тренер-преподаватель</a:t>
            </a:r>
          </a:p>
          <a:p>
            <a:pPr>
              <a:buFont typeface="Wingdings" panose="05000000000000000000" pitchFamily="2" charset="2"/>
              <a:buChar char="Ø"/>
            </a:pPr>
            <a:r>
              <a:rPr lang="ru-RU" sz="1600" b="1" dirty="0" smtClean="0"/>
              <a:t>Тренер-преподаватель</a:t>
            </a:r>
          </a:p>
          <a:p>
            <a:pPr>
              <a:buFont typeface="Wingdings" panose="05000000000000000000" pitchFamily="2" charset="2"/>
              <a:buChar char="Ø"/>
            </a:pPr>
            <a:r>
              <a:rPr lang="ru-RU" sz="1600" b="1" dirty="0" err="1" smtClean="0"/>
              <a:t>Тьютор</a:t>
            </a:r>
            <a:endParaRPr lang="ru-RU" sz="1600" b="1" dirty="0" smtClean="0"/>
          </a:p>
          <a:p>
            <a:pPr>
              <a:buFont typeface="Wingdings" panose="05000000000000000000" pitchFamily="2" charset="2"/>
              <a:buChar char="Ø"/>
            </a:pPr>
            <a:r>
              <a:rPr lang="ru-RU" sz="1600" b="1" dirty="0" smtClean="0"/>
              <a:t>Учитель</a:t>
            </a:r>
          </a:p>
          <a:p>
            <a:pPr>
              <a:buFont typeface="Wingdings" panose="05000000000000000000" pitchFamily="2" charset="2"/>
              <a:buChar char="Ø"/>
            </a:pPr>
            <a:r>
              <a:rPr lang="ru-RU" sz="1600" b="1" dirty="0" smtClean="0"/>
              <a:t>Учитель-дефектолог</a:t>
            </a:r>
          </a:p>
          <a:p>
            <a:pPr>
              <a:buFont typeface="Wingdings" panose="05000000000000000000" pitchFamily="2" charset="2"/>
              <a:buChar char="Ø"/>
            </a:pPr>
            <a:r>
              <a:rPr lang="ru-RU" sz="1600" b="1" dirty="0" smtClean="0"/>
              <a:t>Учитель-логопед</a:t>
            </a:r>
            <a:endParaRPr lang="ru-RU" sz="1600" b="1" dirty="0"/>
          </a:p>
          <a:p>
            <a:pPr marL="82296" indent="0">
              <a:buNone/>
            </a:pPr>
            <a:endParaRPr lang="ru-RU" sz="1600" dirty="0"/>
          </a:p>
        </p:txBody>
      </p:sp>
    </p:spTree>
    <p:extLst>
      <p:ext uri="{BB962C8B-B14F-4D97-AF65-F5344CB8AC3E}">
        <p14:creationId xmlns:p14="http://schemas.microsoft.com/office/powerpoint/2010/main" val="1323079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16632"/>
            <a:ext cx="7920880" cy="6480720"/>
          </a:xfrm>
        </p:spPr>
        <p:txBody>
          <a:bodyPr>
            <a:noAutofit/>
          </a:bodyPr>
          <a:lstStyle/>
          <a:p>
            <a:r>
              <a:rPr lang="ru-RU" sz="1600" b="1" u="sng" dirty="0">
                <a:solidFill>
                  <a:srgbClr val="FF0000"/>
                </a:solidFill>
                <a:effectLst/>
              </a:rPr>
              <a:t>ВОПРОС:</a:t>
            </a:r>
            <a:r>
              <a:rPr lang="ru-RU" sz="1600" b="1" dirty="0">
                <a:solidFill>
                  <a:srgbClr val="FF0000"/>
                </a:solidFill>
                <a:effectLst/>
              </a:rPr>
              <a:t> </a:t>
            </a:r>
            <a:r>
              <a:rPr lang="ru-RU" sz="1600" b="1" dirty="0">
                <a:solidFill>
                  <a:schemeClr val="accent6">
                    <a:lumMod val="75000"/>
                  </a:schemeClr>
                </a:solidFill>
                <a:effectLst/>
              </a:rPr>
              <a:t>Какие распорядительные акты принимаются организацией, должно ли быть разработано в организации Положение об аттестации педагогических работников на соответствие занимаемой должности, а также Положение об аттестационной комиссии?	</a:t>
            </a:r>
            <a:r>
              <a:rPr lang="ru-RU" sz="1600" b="1" dirty="0" smtClean="0">
                <a:solidFill>
                  <a:schemeClr val="accent6">
                    <a:lumMod val="75000"/>
                  </a:schemeClr>
                </a:solidFill>
                <a:effectLst/>
              </a:rPr>
              <a:t/>
            </a:r>
            <a:br>
              <a:rPr lang="ru-RU" sz="1600" b="1" dirty="0" smtClean="0">
                <a:solidFill>
                  <a:schemeClr val="accent6">
                    <a:lumMod val="75000"/>
                  </a:schemeClr>
                </a:solidFill>
                <a:effectLst/>
              </a:rPr>
            </a:br>
            <a:r>
              <a:rPr lang="ru-RU" sz="1600" b="1" dirty="0">
                <a:effectLst/>
              </a:rPr>
              <a:t/>
            </a:r>
            <a:br>
              <a:rPr lang="ru-RU" sz="1600" b="1" dirty="0">
                <a:effectLst/>
              </a:rPr>
            </a:br>
            <a:r>
              <a:rPr lang="ru-RU" sz="1600" b="1" u="sng" dirty="0">
                <a:solidFill>
                  <a:srgbClr val="FF0000"/>
                </a:solidFill>
                <a:effectLst/>
              </a:rPr>
              <a:t>ОТВЕТ: </a:t>
            </a:r>
            <a:r>
              <a:rPr lang="ru-RU" sz="1600" b="1" dirty="0">
                <a:solidFill>
                  <a:schemeClr val="accent6">
                    <a:lumMod val="75000"/>
                  </a:schemeClr>
                </a:solidFill>
                <a:effectLst/>
              </a:rPr>
              <a:t>Для реализации организацией своих полномочий по проведению аттестации и формированию аттестационной комиссии принятие таких локальных нормативных актов как положение об аттестации педагогических работников или об аттестационной комиссии организации не требуется, поскольку Порядком аттестации определены правила, принципы и основные задачи проведения аттестации педагогических работников организаций в целях подтверждения соответствия их занимаемым должностям, а также определены правила функционирования аттестационных комиссий организаций и их полномочия.</a:t>
            </a:r>
            <a:br>
              <a:rPr lang="ru-RU" sz="1600" b="1" dirty="0">
                <a:solidFill>
                  <a:schemeClr val="accent6">
                    <a:lumMod val="75000"/>
                  </a:schemeClr>
                </a:solidFill>
                <a:effectLst/>
              </a:rPr>
            </a:br>
            <a:r>
              <a:rPr lang="ru-RU" sz="1600" b="1" dirty="0" smtClean="0">
                <a:solidFill>
                  <a:schemeClr val="accent6">
                    <a:lumMod val="75000"/>
                  </a:schemeClr>
                </a:solidFill>
                <a:effectLst/>
              </a:rPr>
              <a:t>             В </a:t>
            </a:r>
            <a:r>
              <a:rPr lang="ru-RU" sz="1600" b="1" dirty="0">
                <a:solidFill>
                  <a:schemeClr val="accent6">
                    <a:lumMod val="75000"/>
                  </a:schemeClr>
                </a:solidFill>
                <a:effectLst/>
              </a:rPr>
              <a:t>соответствии с Порядком аттестации организацией принимается распорядительный акт о создании и составе аттестационной комиссии (пункт 6 Порядка аттестации), распорядительный акт о проведении аттестации, содержащий список работников организации, подлежащих аттестации, график проведения аттестации, с которыми работодатель знакомит работника под роспись не менее чем за 30 календарных дней до дня проведения их аттестации по графику (пункты 8 и 9 Порядка аттестации).</a:t>
            </a:r>
            <a:br>
              <a:rPr lang="ru-RU" sz="1600" b="1" dirty="0">
                <a:solidFill>
                  <a:schemeClr val="accent6">
                    <a:lumMod val="75000"/>
                  </a:schemeClr>
                </a:solidFill>
                <a:effectLst/>
              </a:rPr>
            </a:br>
            <a:r>
              <a:rPr lang="ru-RU" sz="1600" b="1" dirty="0" smtClean="0">
                <a:solidFill>
                  <a:schemeClr val="accent6">
                    <a:lumMod val="75000"/>
                  </a:schemeClr>
                </a:solidFill>
                <a:effectLst/>
              </a:rPr>
              <a:t>             Локальные </a:t>
            </a:r>
            <a:r>
              <a:rPr lang="ru-RU" sz="1600" b="1" dirty="0">
                <a:solidFill>
                  <a:schemeClr val="accent6">
                    <a:lumMod val="75000"/>
                  </a:schemeClr>
                </a:solidFill>
                <a:effectLst/>
              </a:rPr>
              <a:t>нормативные акты организаций, связанные с формированием аттестационной комиссии организации, ее составом, вопросами проведения аттестации, списком педагогических работников, подлежащих аттестации, и графиком ее проведения, принимаются с учетом мнения представительного органа работников (часть 2 статьи 81 ТК РФ), то есть выборного органа первичной профсоюзной организации.</a:t>
            </a:r>
            <a:r>
              <a:rPr lang="ru-RU" sz="1600" b="1" dirty="0">
                <a:effectLst/>
              </a:rPr>
              <a:t/>
            </a:r>
            <a:br>
              <a:rPr lang="ru-RU" sz="1600" b="1" dirty="0">
                <a:effectLst/>
              </a:rPr>
            </a:br>
            <a:endParaRPr lang="ru-RU" sz="1600" b="1" dirty="0"/>
          </a:p>
        </p:txBody>
      </p:sp>
    </p:spTree>
    <p:extLst>
      <p:ext uri="{BB962C8B-B14F-4D97-AF65-F5344CB8AC3E}">
        <p14:creationId xmlns:p14="http://schemas.microsoft.com/office/powerpoint/2010/main" val="1123906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82168" cy="1143000"/>
          </a:xfrm>
        </p:spPr>
        <p:txBody>
          <a:bodyPr>
            <a:noAutofit/>
          </a:bodyPr>
          <a:lstStyle/>
          <a:p>
            <a:r>
              <a:rPr lang="ru-RU" sz="3200" b="1" dirty="0" smtClean="0"/>
              <a:t>Особенности проведения аттестации педагогических работников на соответствие занимаемой должности</a:t>
            </a:r>
            <a:endParaRPr lang="ru-RU" sz="3200" b="1" dirty="0"/>
          </a:p>
        </p:txBody>
      </p:sp>
      <p:sp>
        <p:nvSpPr>
          <p:cNvPr id="3" name="Объект 2"/>
          <p:cNvSpPr>
            <a:spLocks noGrp="1"/>
          </p:cNvSpPr>
          <p:nvPr>
            <p:ph idx="1"/>
          </p:nvPr>
        </p:nvSpPr>
        <p:spPr>
          <a:xfrm>
            <a:off x="1043608" y="1447800"/>
            <a:ext cx="7890080" cy="5221560"/>
          </a:xfrm>
        </p:spPr>
        <p:txBody>
          <a:bodyPr>
            <a:normAutofit fontScale="92500" lnSpcReduction="10000"/>
          </a:bodyPr>
          <a:lstStyle/>
          <a:p>
            <a:r>
              <a:rPr lang="ru-RU" altLang="ru-RU" dirty="0">
                <a:solidFill>
                  <a:schemeClr val="accent6">
                    <a:lumMod val="75000"/>
                  </a:schemeClr>
                </a:solidFill>
              </a:rPr>
              <a:t>Аттестация проводится </a:t>
            </a:r>
            <a:r>
              <a:rPr lang="ru-RU" altLang="ru-RU" b="1" dirty="0">
                <a:solidFill>
                  <a:schemeClr val="accent6">
                    <a:lumMod val="75000"/>
                  </a:schemeClr>
                </a:solidFill>
              </a:rPr>
              <a:t>один раз в пять лет</a:t>
            </a:r>
            <a:r>
              <a:rPr lang="ru-RU" altLang="ru-RU" dirty="0">
                <a:solidFill>
                  <a:schemeClr val="accent6">
                    <a:lumMod val="75000"/>
                  </a:schemeClr>
                </a:solidFill>
              </a:rPr>
              <a:t> </a:t>
            </a:r>
          </a:p>
          <a:p>
            <a:r>
              <a:rPr lang="ru-RU" dirty="0" smtClean="0">
                <a:solidFill>
                  <a:schemeClr val="accent6">
                    <a:lumMod val="75000"/>
                  </a:schemeClr>
                </a:solidFill>
              </a:rPr>
              <a:t>Аттестация проводится </a:t>
            </a:r>
            <a:r>
              <a:rPr lang="ru-RU" b="1" dirty="0">
                <a:solidFill>
                  <a:schemeClr val="accent6">
                    <a:lumMod val="75000"/>
                  </a:schemeClr>
                </a:solidFill>
              </a:rPr>
              <a:t>аттестационными комиссиями</a:t>
            </a:r>
            <a:r>
              <a:rPr lang="ru-RU" dirty="0">
                <a:solidFill>
                  <a:schemeClr val="accent6">
                    <a:lumMod val="75000"/>
                  </a:schemeClr>
                </a:solidFill>
              </a:rPr>
              <a:t>, самостоятельно формируемыми </a:t>
            </a:r>
            <a:r>
              <a:rPr lang="ru-RU" dirty="0" smtClean="0">
                <a:solidFill>
                  <a:schemeClr val="accent6">
                    <a:lumMod val="75000"/>
                  </a:schemeClr>
                </a:solidFill>
              </a:rPr>
              <a:t>организациями</a:t>
            </a:r>
          </a:p>
          <a:p>
            <a:r>
              <a:rPr lang="ru-RU" dirty="0" smtClean="0">
                <a:solidFill>
                  <a:schemeClr val="accent6">
                    <a:lumMod val="75000"/>
                  </a:schemeClr>
                </a:solidFill>
              </a:rPr>
              <a:t>В </a:t>
            </a:r>
            <a:r>
              <a:rPr lang="ru-RU" dirty="0">
                <a:solidFill>
                  <a:schemeClr val="accent6">
                    <a:lumMod val="75000"/>
                  </a:schemeClr>
                </a:solidFill>
              </a:rPr>
              <a:t>состав аттестационной комиссии организации в обязательном порядке включается </a:t>
            </a:r>
            <a:r>
              <a:rPr lang="ru-RU" b="1" dirty="0">
                <a:solidFill>
                  <a:schemeClr val="accent6">
                    <a:lumMod val="75000"/>
                  </a:schemeClr>
                </a:solidFill>
              </a:rPr>
              <a:t>представитель выборного органа соответствующей первичной профсоюзной </a:t>
            </a:r>
            <a:r>
              <a:rPr lang="ru-RU" b="1" dirty="0" smtClean="0">
                <a:solidFill>
                  <a:schemeClr val="accent6">
                    <a:lumMod val="75000"/>
                  </a:schemeClr>
                </a:solidFill>
              </a:rPr>
              <a:t>организации </a:t>
            </a:r>
            <a:r>
              <a:rPr lang="ru-RU" dirty="0" smtClean="0">
                <a:solidFill>
                  <a:schemeClr val="accent6">
                    <a:lumMod val="75000"/>
                  </a:schemeClr>
                </a:solidFill>
              </a:rPr>
              <a:t>(при наличии)</a:t>
            </a:r>
          </a:p>
          <a:p>
            <a:r>
              <a:rPr lang="ru-RU" altLang="ru-RU" dirty="0" smtClean="0">
                <a:solidFill>
                  <a:schemeClr val="accent6">
                    <a:lumMod val="75000"/>
                  </a:schemeClr>
                </a:solidFill>
              </a:rPr>
              <a:t>Проводится </a:t>
            </a:r>
            <a:r>
              <a:rPr lang="ru-RU" altLang="ru-RU" dirty="0">
                <a:solidFill>
                  <a:schemeClr val="accent6">
                    <a:lumMod val="75000"/>
                  </a:schemeClr>
                </a:solidFill>
              </a:rPr>
              <a:t>по </a:t>
            </a:r>
            <a:r>
              <a:rPr lang="ru-RU" altLang="ru-RU" b="1" dirty="0">
                <a:solidFill>
                  <a:schemeClr val="accent6">
                    <a:lumMod val="75000"/>
                  </a:schemeClr>
                </a:solidFill>
              </a:rPr>
              <a:t>представлению работодателя</a:t>
            </a:r>
            <a:endParaRPr lang="ru-RU" dirty="0" smtClean="0">
              <a:solidFill>
                <a:schemeClr val="accent6">
                  <a:lumMod val="75000"/>
                </a:schemeClr>
              </a:solidFill>
            </a:endParaRPr>
          </a:p>
          <a:p>
            <a:endParaRPr lang="ru-RU" dirty="0"/>
          </a:p>
        </p:txBody>
      </p:sp>
    </p:spTree>
    <p:extLst>
      <p:ext uri="{BB962C8B-B14F-4D97-AF65-F5344CB8AC3E}">
        <p14:creationId xmlns:p14="http://schemas.microsoft.com/office/powerpoint/2010/main" val="373380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320"/>
            <a:ext cx="7890080" cy="6583680"/>
          </a:xfrm>
        </p:spPr>
        <p:txBody>
          <a:bodyPr>
            <a:normAutofit fontScale="90000"/>
          </a:bodyPr>
          <a:lstStyle/>
          <a:p>
            <a:r>
              <a:rPr lang="ru-RU" sz="2100" b="1" i="1" dirty="0" smtClean="0">
                <a:solidFill>
                  <a:schemeClr val="accent6">
                    <a:lumMod val="75000"/>
                  </a:schemeClr>
                </a:solidFill>
                <a:effectLst/>
                <a:latin typeface="+mn-lt"/>
              </a:rPr>
              <a:t/>
            </a:r>
            <a:br>
              <a:rPr lang="ru-RU" sz="2100" b="1" i="1" dirty="0" smtClean="0">
                <a:solidFill>
                  <a:schemeClr val="accent6">
                    <a:lumMod val="75000"/>
                  </a:schemeClr>
                </a:solidFill>
                <a:effectLst/>
                <a:latin typeface="+mn-lt"/>
              </a:rPr>
            </a:br>
            <a:r>
              <a:rPr lang="ru-RU" sz="2100" b="1" i="1" u="sng" dirty="0" smtClean="0">
                <a:solidFill>
                  <a:srgbClr val="FF0000"/>
                </a:solidFill>
                <a:effectLst/>
                <a:latin typeface="+mn-lt"/>
              </a:rPr>
              <a:t>ВОПРОС</a:t>
            </a:r>
            <a:r>
              <a:rPr lang="ru-RU" sz="2100" b="1" i="1" u="sng" dirty="0">
                <a:solidFill>
                  <a:srgbClr val="FF0000"/>
                </a:solidFill>
                <a:effectLst/>
                <a:latin typeface="+mn-lt"/>
              </a:rPr>
              <a:t>: </a:t>
            </a:r>
            <a:r>
              <a:rPr lang="ru-RU" sz="2100" b="1" i="1" dirty="0">
                <a:solidFill>
                  <a:schemeClr val="accent6">
                    <a:lumMod val="75000"/>
                  </a:schemeClr>
                </a:solidFill>
                <a:effectLst/>
                <a:latin typeface="+mn-lt"/>
              </a:rPr>
              <a:t>Может ли руководитель образовательной организации являться председателем аттестационной комиссии организации или входить в ее состав</a:t>
            </a:r>
            <a:r>
              <a:rPr lang="ru-RU" sz="2100" b="1" i="1" dirty="0" smtClean="0">
                <a:solidFill>
                  <a:schemeClr val="accent6">
                    <a:lumMod val="75000"/>
                  </a:schemeClr>
                </a:solidFill>
                <a:effectLst/>
                <a:latin typeface="+mn-lt"/>
              </a:rPr>
              <a:t>?</a:t>
            </a:r>
            <a:br>
              <a:rPr lang="ru-RU" sz="2100" b="1" i="1" dirty="0" smtClean="0">
                <a:solidFill>
                  <a:schemeClr val="accent6">
                    <a:lumMod val="75000"/>
                  </a:schemeClr>
                </a:solidFill>
                <a:effectLst/>
                <a:latin typeface="+mn-lt"/>
              </a:rPr>
            </a:br>
            <a:r>
              <a:rPr lang="ru-RU" sz="2100" b="1" i="1" dirty="0">
                <a:solidFill>
                  <a:schemeClr val="accent6">
                    <a:lumMod val="75000"/>
                  </a:schemeClr>
                </a:solidFill>
                <a:effectLst/>
                <a:latin typeface="+mn-lt"/>
              </a:rPr>
              <a:t>	</a:t>
            </a:r>
            <a:r>
              <a:rPr lang="ru-RU" sz="2100" b="1" dirty="0">
                <a:solidFill>
                  <a:schemeClr val="accent6">
                    <a:lumMod val="75000"/>
                  </a:schemeClr>
                </a:solidFill>
                <a:effectLst/>
                <a:latin typeface="+mn-lt"/>
              </a:rPr>
              <a:t/>
            </a:r>
            <a:br>
              <a:rPr lang="ru-RU" sz="2100" b="1" dirty="0">
                <a:solidFill>
                  <a:schemeClr val="accent6">
                    <a:lumMod val="75000"/>
                  </a:schemeClr>
                </a:solidFill>
                <a:effectLst/>
                <a:latin typeface="+mn-lt"/>
              </a:rPr>
            </a:br>
            <a:r>
              <a:rPr lang="ru-RU" sz="2100" b="1" u="sng" dirty="0">
                <a:solidFill>
                  <a:srgbClr val="FF0000"/>
                </a:solidFill>
                <a:effectLst/>
                <a:latin typeface="+mn-lt"/>
              </a:rPr>
              <a:t>ОТВЕТ: </a:t>
            </a:r>
            <a:r>
              <a:rPr lang="ru-RU" sz="2100" b="1" dirty="0">
                <a:solidFill>
                  <a:schemeClr val="accent6">
                    <a:lumMod val="75000"/>
                  </a:schemeClr>
                </a:solidFill>
                <a:effectLst/>
                <a:latin typeface="+mn-lt"/>
              </a:rPr>
              <a:t>Согласно пунктам 5–7 Порядка аттестации, аттестация педагогических работников в целях подтверждения их соответствия занимаемым должностям проводится аттестационными комиссиями, самостоятельно формируемыми организациями и утверждаемыми распорядительным актом работодателя. Порядком аттестации не установлено запрета на включение в состав аттестационной комиссии руководителя образовательной организации. Таким образом, решение о вхождении руководителя образовательной организации в состав аттестационной комиссии, в том числе в качестве председателя, относится к компетенции образовательной организации.</a:t>
            </a:r>
            <a:br>
              <a:rPr lang="ru-RU" sz="2100" b="1" dirty="0">
                <a:solidFill>
                  <a:schemeClr val="accent6">
                    <a:lumMod val="75000"/>
                  </a:schemeClr>
                </a:solidFill>
                <a:effectLst/>
                <a:latin typeface="+mn-lt"/>
              </a:rPr>
            </a:br>
            <a:r>
              <a:rPr lang="ru-RU" sz="2100" b="1" dirty="0" smtClean="0">
                <a:solidFill>
                  <a:schemeClr val="accent6">
                    <a:lumMod val="75000"/>
                  </a:schemeClr>
                </a:solidFill>
                <a:effectLst/>
                <a:latin typeface="+mn-lt"/>
              </a:rPr>
              <a:t>              Вместе </a:t>
            </a:r>
            <a:r>
              <a:rPr lang="ru-RU" sz="2100" b="1" dirty="0">
                <a:solidFill>
                  <a:schemeClr val="accent6">
                    <a:lumMod val="75000"/>
                  </a:schemeClr>
                </a:solidFill>
                <a:effectLst/>
                <a:latin typeface="+mn-lt"/>
              </a:rPr>
              <a:t>с тем, учитывая, что руководитель образовательной организации является представителем работодателя, принимает распорядительные акты о создании аттестационной комиссии и проведении аттестации, знакомит с ними педагогических работников, подлежащих аттестации, вносит в аттестационную комиссию представление на педагогического работника, то ему входить в состав аттестационной комиссии, а также являться ее председателем нецелесообразно.</a:t>
            </a:r>
            <a:r>
              <a:rPr lang="ru-RU" dirty="0">
                <a:effectLst/>
              </a:rPr>
              <a:t/>
            </a:r>
            <a:br>
              <a:rPr lang="ru-RU" dirty="0">
                <a:effectLst/>
              </a:rPr>
            </a:br>
            <a:endParaRPr lang="ru-RU" dirty="0"/>
          </a:p>
        </p:txBody>
      </p:sp>
    </p:spTree>
    <p:extLst>
      <p:ext uri="{BB962C8B-B14F-4D97-AF65-F5344CB8AC3E}">
        <p14:creationId xmlns:p14="http://schemas.microsoft.com/office/powerpoint/2010/main" val="3098826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800</TotalTime>
  <Words>1816</Words>
  <Application>Microsoft Office PowerPoint</Application>
  <PresentationFormat>Экран (4:3)</PresentationFormat>
  <Paragraphs>300</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Солнцестояние</vt:lpstr>
      <vt:lpstr>Аттестация педагогических работников на соответствие занимаемой должности</vt:lpstr>
      <vt:lpstr>Аттестация педагогических работников – </vt:lpstr>
      <vt:lpstr>Нормативные правовые акты федерального уровня </vt:lpstr>
      <vt:lpstr>Порядок аттестации педагогических работников организаций, осуществляющих образовательную деятельность, утвержденный приказом Минобрнауки России  от 7 апреля 2014 года № 276, является ведомственным  нормативным правовым актом прямого действия</vt:lpstr>
      <vt:lpstr>Приказ  Минобрнауки «Об утверждении порядка аттестации…»</vt:lpstr>
      <vt:lpstr>Постановление Правительства Российской Федерации от 8 августа 2013 года № 678 «Об утверждении номенклатуры должностей педагогических работников организаций, осуществляющих образовательную деятельность, должностей руководителей образовательных организаций» (подраздел 2 раздела 1)</vt:lpstr>
      <vt:lpstr>ВОПРОС: Какие распорядительные акты принимаются организацией, должно ли быть разработано в организации Положение об аттестации педагогических работников на соответствие занимаемой должности, а также Положение об аттестационной комиссии?   ОТВЕТ: Для реализации организацией своих полномочий по проведению аттестации и формированию аттестационной комиссии принятие таких локальных нормативных актов как положение об аттестации педагогических работников или об аттестационной комиссии организации не требуется, поскольку Порядком аттестации определены правила, принципы и основные задачи проведения аттестации педагогических работников организаций в целях подтверждения соответствия их занимаемым должностям, а также определены правила функционирования аттестационных комиссий организаций и их полномочия.              В соответствии с Порядком аттестации организацией принимается распорядительный акт о создании и составе аттестационной комиссии (пункт 6 Порядка аттестации), распорядительный акт о проведении аттестации, содержащий список работников организации, подлежащих аттестации, график проведения аттестации, с которыми работодатель знакомит работника под роспись не менее чем за 30 календарных дней до дня проведения их аттестации по графику (пункты 8 и 9 Порядка аттестации).              Локальные нормативные акты организаций, связанные с формированием аттестационной комиссии организации, ее составом, вопросами проведения аттестации, списком педагогических работников, подлежащих аттестации, и графиком ее проведения, принимаются с учетом мнения представительного органа работников (часть 2 статьи 81 ТК РФ), то есть выборного органа первичной профсоюзной организации. </vt:lpstr>
      <vt:lpstr>Особенности проведения аттестации педагогических работников на соответствие занимаемой должности</vt:lpstr>
      <vt:lpstr> ВОПРОС: Может ли руководитель образовательной организации являться председателем аттестационной комиссии организации или входить в ее состав?   ОТВЕТ: Согласно пунктам 5–7 Порядка аттестации, аттестация педагогических работников в целях подтверждения их соответствия занимаемым должностям проводится аттестационными комиссиями, самостоятельно формируемыми организациями и утверждаемыми распорядительным актом работодателя. Порядком аттестации не установлено запрета на включение в состав аттестационной комиссии руководителя образовательной организации. Таким образом, решение о вхождении руководителя образовательной организации в состав аттестационной комиссии, в том числе в качестве председателя, относится к компетенции образовательной организации.               Вместе с тем, учитывая, что руководитель образовательной организации является представителем работодателя, принимает распорядительные акты о создании аттестационной комиссии и проведении аттестации, знакомит с ними педагогических работников, подлежащих аттестации, вносит в аттестационную комиссию представление на педагогического работника, то ему входить в состав аттестационной комиссии, а также являться ее председателем нецелесообразно. </vt:lpstr>
      <vt:lpstr>Аттестация на соответствие занимаемым должностям не проводится в отношении педагогических работников (п. 22 Порядка): </vt:lpstr>
      <vt:lpstr>   Предложения о возможности проведении для педагогических работников внеочередной аттестации поддержки не нашли из-за отсутствия правовых оснований.   Решение: применение статьи 192 ТК РФ (дисциплинарное взыскание)  </vt:lpstr>
      <vt:lpstr>ВОПРОС: Должна ли проводиться аттестационными комиссиями организаций аттестация педагогических работника в целях подтверждения соответствия занимаемой должности, если она была проведена аттестационными комиссиями до 1 сентября 2013 года?  ОТВЕТ: По ранее действовавшему порядку аттестации аттестация с целью подтверждения соответствия педагогических работников занимаемой должности проводилась один раз в 5 лет.  Следовательно, в течение 5-летнего срока со дня принятия решения соответствующей аттестационной комиссией работодатель не должен проводить аттестацию таких педагогических работников, поскольку внеочередной характер проведения такой аттестации не предусмотрен Порядком аттестации, утвержденным приказом Минобрнауки России от 7 апреля 2014 г. № 276.  </vt:lpstr>
      <vt:lpstr>ВОПРОС: Кто определяет необходимость и сроки представления педагогических работников для прохождения ими аттестации в целях подтверждения соответствия занимаемой должности? Если у педагогического работника истек срок действия квалификационной категории, и он не обратился в аттестационную комиссию для прохождения аттестации в целях установления квалификационной категории, то в какой срок работодатель должен подготовить и направить в аттестационную комиссию организации представление для прохождения педагогическим работником аттестации с целью подтверждения соответствия им занимаемой должности?  ОТВЕТ:  Работодателю при формировании графика проведения аттестации на соответствие РЕКОМЕНДУЕТСЯ включать в него также тех работников, у которых истекает срок первой (высшей) квалификационной категории. Таким образом, работодатель страхует себя от тех случаев, когда работник либо не подал заявление на категорию, либо ему было отказано в установлении категории, и он по факту работает без аттестации. Следует помнить, что в данном случае работодатель не должен допускать, чтобы его сотрудник работал без аттестации.            Таким образом, с работниками, срок квалификационной категории которых истекает, следует поступать следующим образом: -    Включать их в график проведения аттестации на соответствие  -    Назначить дату проведения аттестации на соответствие  не раньше, чем работник планирует пройти аттестацию на категорию и не позднее даты, когда у работника истекает срок действия категории. </vt:lpstr>
      <vt:lpstr>Презентация PowerPoint</vt:lpstr>
      <vt:lpstr>  ПРЕДСТАВЛЕНИЕ к аттестации на соответствие занимаемой должности  Фамилия, имя, отчество_____________________________________________________ Число, месяц, год рождения _________________________________________________ Занимаемая должность на момент аттестации и дата назначения на эту должность____________________________________________________________________ Сведения о профессиональном образовании,  наличие ученой степени, ученого звания (когда и какое учебное заведение окончил, специальность и квалификация по образованию, ученая степень, ученое звание)______________________________________________ Сведения о повышении квалификации за последние 5 лет до прохождения аттестации, в том числе по направлению работодателя_________________________________________ Сведения о результатах предыдущих аттестаций________________________________ Стаж педагогической работы (работы по специальности)_________ Общий трудовой стаж_________ Стаж работы в данном учреждении _________ Государственные и отраслевые награды, звания ________________________________ Домашний адрес___________________________________________________________ Профессиональные качества работника________________________________________ __________________________________________________________________________ Деловые качества работника_________________________________________________ __________________________________________________________________________ Результаты профессиональной деятельности педагогического работника____________ __________________________________________________________________________ __________________________________________________________________________ Приложение. Биографические данные, данные о трудовой деятельности, учёбе  работника  соответствуют документам, удостоверяющим личность, записям в трудовой книжке, документам об образовании и аттестации. Руководитель ОУ      _________ ________________ (в соответствии с Уставом) (подпись)        (расшифровка подписи) «___» ___________ _______г. МП С представлением ознакомлен (а) _________________________         ________________ (подпись педагогического работника)  (расшифровка подписи) «___» ___________ _______г. </vt:lpstr>
      <vt:lpstr>ВОПРОС: Обязан ли руководитель образовательной организации провести аттестацию на соответствие занимаемой должности, если педагогическому работнику решением аттестационной комиссии отказано в установлении первой или высшей квалификационной категории?  ОТВЕТ: Руководитель организации в отношении педагогического работника, которому было отказано в установлении первой или высшей квалификационной категории, вправе провести аттестацию в целях подтверждения соответствия занимаемой должности, за исключением случаев, предусмотренных пунктом 22 Порядка аттестации, к которым относится случай, когда отказано в установлении высшей квалификационной категории, но за педагогическим работником сохраняется действие первой квалификационной категории</vt:lpstr>
      <vt:lpstr>ВОПРОС: Будет ли считаться нарушением установленного Порядка аттестации, проводимой в целях подтверждения соответствия занимаемой должности, если педагогический работник не был ознакомлен с распорядительными актами организации об аттестации, а также с представлением работодателя или ознакомлен с ними в сроки, меньшие, чем за 30 календарных дней до дня проведения аттестации? Если да, то каковы правовые последствия такого нарушения? ОТВЕТ: Порядком аттестации установлена обязанность работодателя знакомить педагогических работников не позднее, чем за 30 дней до дня проведения аттестации под роспись с распорядительным актом, содержащим список работников организации, подлежащих аттестации, графиком проведения аттестации (пункт 9 Порядка аттестации), а также с представлением (пункт 12 Порядка аттестации).               В случае нарушения работодателем сроков ознакомления работника с документами в ходе проведения процедуры аттестации на соответствие (приказы, графики, представления), работник имеет право оспорить ее результаты. Так результаты процедуры аттестации, проведенной с нарушением, признаются недействительными. При этом работнику назначается новая дата проведения аттестации. В связи с тем, что нарушение процедуры произошло по вине работодателя, за работником сохраняется тот же размер оплаты труда, что и был до проведения повторной процедуры аттестации.               Обжаловать незаконные действия работодателя в ходе процедуры аттестации можно в суде либо в трудовой инспекции. При этом если факт нарушения процедуры аттестации подтвердится, но на организацию и на должностное лицо, допустившее нарушение, может быть наложен административный штраф.</vt:lpstr>
      <vt:lpstr>Особенности применения  пункта 23 Порядка аттестации </vt:lpstr>
      <vt:lpstr>Презентация PowerPoint</vt:lpstr>
      <vt:lpstr>ВОПРОС: Фиксируются ли в трудовой книжке педагогического работника результаты аттестации на соответствие занимаемой должности? Если нет, то где эти результаты должны быть отражены?   ОТВЕТ: Сведения об аттестации педагогического работника, проводимой с целью подтверждения соответствия занимаемой должности, в трудовую книжку не вносятся.  В соответствии с пунктом 20 Порядка аттестации на педагогического работника, прошедшего аттестацию, не позднее 2 рабочих дней со дня ее проведения секретарем аттестационной комиссии организации составляется выписка из протокола. Работодатель знакомит педагогического работника с выпиской из протокола под роспись в течение 3 рабочих дней после ее составления. Выписка из протокола хранится в личном деле педагогического работника</vt:lpstr>
      <vt:lpstr>О создании Аттестационной комиссии для проведения аттестации педагогов на соответствие занимаемой должности   В соответствии с Федеральным законом «Об образовании в Российской Федерации» от 29 декабря 2012 года № 273-ФЗ (ст. 49),  руководствуясь  Порядком аттестации педагогических работников государственных и муниципальных образовательных учреждений, утверждённым приказом Министерства образования и науки Российской Федерации от 7 апреля 2014 года № 276,     приказываю:   1. Утвердить:  1.1.Состав Аттестационной комиссии ___________________согласно приложению 1.  1.2. График подготовки и проведения аттестации педагогических работников на соответствие занимаемой должности согласно приложению 2.  1.3. График работы Аттестационной комиссии _____________________ согласно приложению 3. 1.4. План работы  по подготовке и проведению аттестации педагогических работников на соответствие занимаемой должности согласно приложению 4. 2. _____________________________разместить настоящий приказ на официальном сайте   ______________________________.  3. Контроль над исполнением настоящего  приказа оставляю за собой.     Руководитель                                                ____________ </vt:lpstr>
      <vt:lpstr>Презентация PowerPoint</vt:lpstr>
      <vt:lpstr>Презентация PowerPoint</vt:lpstr>
      <vt:lpstr>Презентация PowerPoint</vt:lpstr>
      <vt:lpstr>Презентация PowerPoint</vt:lpstr>
      <vt:lpstr>Аттестация руководителей и заместителей руководителей образовательных организаций</vt:lpstr>
      <vt:lpstr>Ответы на вопросы</vt:lpstr>
      <vt:lpstr>Ответы на вопросы</vt:lpstr>
      <vt:lpstr>Ответы на вопросы</vt:lpstr>
      <vt:lpstr>Ответы на вопросы</vt:lpstr>
      <vt:lpstr>Ответы на вопросы</vt:lpstr>
      <vt:lpstr>Ответы на вопросы</vt:lpstr>
      <vt:lpstr>Ответы на вопросы</vt:lpstr>
      <vt:lpstr>Ответы на вопросы</vt:lpstr>
      <vt:lpstr>Ответы на вопросы</vt:lpstr>
      <vt:lpstr>Ответы на вопросы</vt:lpstr>
      <vt:lpstr>Методические материалы</vt:lpstr>
      <vt:lpstr>Благодарим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Аттестация педагогических работников на соответствие занимаемой должности</dc:title>
  <dc:creator>Администратор</dc:creator>
  <cp:lastModifiedBy>DNA7 X86</cp:lastModifiedBy>
  <cp:revision>40</cp:revision>
  <dcterms:created xsi:type="dcterms:W3CDTF">2014-12-22T10:24:05Z</dcterms:created>
  <dcterms:modified xsi:type="dcterms:W3CDTF">2015-02-19T11:48:46Z</dcterms:modified>
</cp:coreProperties>
</file>